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266"/>
  </p:notesMasterIdLst>
  <p:sldIdLst>
    <p:sldId id="256" r:id="rId2"/>
    <p:sldId id="257" r:id="rId3"/>
    <p:sldId id="258" r:id="rId4"/>
    <p:sldId id="260" r:id="rId5"/>
    <p:sldId id="431" r:id="rId6"/>
    <p:sldId id="432" r:id="rId7"/>
    <p:sldId id="433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7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489" r:id="rId41"/>
    <p:sldId id="434" r:id="rId42"/>
    <p:sldId id="435" r:id="rId43"/>
    <p:sldId id="436" r:id="rId44"/>
    <p:sldId id="437" r:id="rId45"/>
    <p:sldId id="438" r:id="rId46"/>
    <p:sldId id="490" r:id="rId47"/>
    <p:sldId id="491" r:id="rId48"/>
    <p:sldId id="492" r:id="rId49"/>
    <p:sldId id="494" r:id="rId50"/>
    <p:sldId id="495" r:id="rId51"/>
    <p:sldId id="496" r:id="rId52"/>
    <p:sldId id="497" r:id="rId53"/>
    <p:sldId id="446" r:id="rId54"/>
    <p:sldId id="498" r:id="rId55"/>
    <p:sldId id="448" r:id="rId56"/>
    <p:sldId id="500" r:id="rId57"/>
    <p:sldId id="501" r:id="rId58"/>
    <p:sldId id="502" r:id="rId59"/>
    <p:sldId id="503" r:id="rId60"/>
    <p:sldId id="505" r:id="rId61"/>
    <p:sldId id="506" r:id="rId62"/>
    <p:sldId id="508" r:id="rId63"/>
    <p:sldId id="509" r:id="rId64"/>
    <p:sldId id="510" r:id="rId65"/>
    <p:sldId id="512" r:id="rId66"/>
    <p:sldId id="513" r:id="rId67"/>
    <p:sldId id="514" r:id="rId68"/>
    <p:sldId id="515" r:id="rId69"/>
    <p:sldId id="517" r:id="rId70"/>
    <p:sldId id="518" r:id="rId71"/>
    <p:sldId id="519" r:id="rId72"/>
    <p:sldId id="522" r:id="rId73"/>
    <p:sldId id="523" r:id="rId74"/>
    <p:sldId id="525" r:id="rId75"/>
    <p:sldId id="527" r:id="rId76"/>
    <p:sldId id="528" r:id="rId77"/>
    <p:sldId id="529" r:id="rId78"/>
    <p:sldId id="473" r:id="rId79"/>
    <p:sldId id="474" r:id="rId80"/>
    <p:sldId id="475" r:id="rId81"/>
    <p:sldId id="476" r:id="rId82"/>
    <p:sldId id="477" r:id="rId83"/>
    <p:sldId id="478" r:id="rId84"/>
    <p:sldId id="479" r:id="rId85"/>
    <p:sldId id="480" r:id="rId86"/>
    <p:sldId id="481" r:id="rId87"/>
    <p:sldId id="482" r:id="rId88"/>
    <p:sldId id="483" r:id="rId89"/>
    <p:sldId id="484" r:id="rId90"/>
    <p:sldId id="485" r:id="rId91"/>
    <p:sldId id="486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9" r:id="rId101"/>
    <p:sldId id="540" r:id="rId102"/>
    <p:sldId id="541" r:id="rId103"/>
    <p:sldId id="542" r:id="rId104"/>
    <p:sldId id="543" r:id="rId105"/>
    <p:sldId id="544" r:id="rId106"/>
    <p:sldId id="545" r:id="rId107"/>
    <p:sldId id="547" r:id="rId108"/>
    <p:sldId id="548" r:id="rId109"/>
    <p:sldId id="555" r:id="rId110"/>
    <p:sldId id="557" r:id="rId111"/>
    <p:sldId id="558" r:id="rId112"/>
    <p:sldId id="559" r:id="rId113"/>
    <p:sldId id="560" r:id="rId114"/>
    <p:sldId id="562" r:id="rId115"/>
    <p:sldId id="563" r:id="rId116"/>
    <p:sldId id="564" r:id="rId117"/>
    <p:sldId id="565" r:id="rId118"/>
    <p:sldId id="566" r:id="rId119"/>
    <p:sldId id="568" r:id="rId120"/>
    <p:sldId id="569" r:id="rId121"/>
    <p:sldId id="570" r:id="rId122"/>
    <p:sldId id="571" r:id="rId123"/>
    <p:sldId id="572" r:id="rId124"/>
    <p:sldId id="573" r:id="rId125"/>
    <p:sldId id="574" r:id="rId126"/>
    <p:sldId id="575" r:id="rId127"/>
    <p:sldId id="577" r:id="rId128"/>
    <p:sldId id="578" r:id="rId129"/>
    <p:sldId id="579" r:id="rId130"/>
    <p:sldId id="580" r:id="rId131"/>
    <p:sldId id="581" r:id="rId132"/>
    <p:sldId id="583" r:id="rId133"/>
    <p:sldId id="584" r:id="rId134"/>
    <p:sldId id="585" r:id="rId135"/>
    <p:sldId id="587" r:id="rId136"/>
    <p:sldId id="588" r:id="rId137"/>
    <p:sldId id="590" r:id="rId138"/>
    <p:sldId id="591" r:id="rId139"/>
    <p:sldId id="592" r:id="rId140"/>
    <p:sldId id="593" r:id="rId141"/>
    <p:sldId id="594" r:id="rId142"/>
    <p:sldId id="487" r:id="rId143"/>
    <p:sldId id="488" r:id="rId144"/>
    <p:sldId id="595" r:id="rId145"/>
    <p:sldId id="597" r:id="rId146"/>
    <p:sldId id="598" r:id="rId147"/>
    <p:sldId id="600" r:id="rId148"/>
    <p:sldId id="601" r:id="rId149"/>
    <p:sldId id="602" r:id="rId150"/>
    <p:sldId id="603" r:id="rId151"/>
    <p:sldId id="604" r:id="rId152"/>
    <p:sldId id="605" r:id="rId153"/>
    <p:sldId id="606" r:id="rId154"/>
    <p:sldId id="607" r:id="rId155"/>
    <p:sldId id="608" r:id="rId156"/>
    <p:sldId id="609" r:id="rId157"/>
    <p:sldId id="611" r:id="rId158"/>
    <p:sldId id="613" r:id="rId159"/>
    <p:sldId id="614" r:id="rId160"/>
    <p:sldId id="615" r:id="rId161"/>
    <p:sldId id="616" r:id="rId162"/>
    <p:sldId id="617" r:id="rId163"/>
    <p:sldId id="618" r:id="rId164"/>
    <p:sldId id="619" r:id="rId165"/>
    <p:sldId id="621" r:id="rId166"/>
    <p:sldId id="511" r:id="rId167"/>
    <p:sldId id="622" r:id="rId168"/>
    <p:sldId id="623" r:id="rId169"/>
    <p:sldId id="624" r:id="rId170"/>
    <p:sldId id="626" r:id="rId171"/>
    <p:sldId id="627" r:id="rId172"/>
    <p:sldId id="628" r:id="rId173"/>
    <p:sldId id="629" r:id="rId174"/>
    <p:sldId id="631" r:id="rId175"/>
    <p:sldId id="632" r:id="rId176"/>
    <p:sldId id="634" r:id="rId177"/>
    <p:sldId id="635" r:id="rId178"/>
    <p:sldId id="636" r:id="rId179"/>
    <p:sldId id="637" r:id="rId180"/>
    <p:sldId id="638" r:id="rId181"/>
    <p:sldId id="639" r:id="rId182"/>
    <p:sldId id="641" r:id="rId183"/>
    <p:sldId id="643" r:id="rId184"/>
    <p:sldId id="644" r:id="rId185"/>
    <p:sldId id="646" r:id="rId186"/>
    <p:sldId id="647" r:id="rId187"/>
    <p:sldId id="648" r:id="rId188"/>
    <p:sldId id="649" r:id="rId189"/>
    <p:sldId id="650" r:id="rId190"/>
    <p:sldId id="651" r:id="rId191"/>
    <p:sldId id="652" r:id="rId192"/>
    <p:sldId id="654" r:id="rId193"/>
    <p:sldId id="655" r:id="rId194"/>
    <p:sldId id="656" r:id="rId195"/>
    <p:sldId id="657" r:id="rId196"/>
    <p:sldId id="658" r:id="rId197"/>
    <p:sldId id="659" r:id="rId198"/>
    <p:sldId id="660" r:id="rId199"/>
    <p:sldId id="661" r:id="rId200"/>
    <p:sldId id="662" r:id="rId201"/>
    <p:sldId id="663" r:id="rId202"/>
    <p:sldId id="664" r:id="rId203"/>
    <p:sldId id="665" r:id="rId204"/>
    <p:sldId id="666" r:id="rId205"/>
    <p:sldId id="667" r:id="rId206"/>
    <p:sldId id="669" r:id="rId207"/>
    <p:sldId id="670" r:id="rId208"/>
    <p:sldId id="671" r:id="rId209"/>
    <p:sldId id="672" r:id="rId210"/>
    <p:sldId id="673" r:id="rId211"/>
    <p:sldId id="674" r:id="rId212"/>
    <p:sldId id="675" r:id="rId213"/>
    <p:sldId id="677" r:id="rId214"/>
    <p:sldId id="678" r:id="rId215"/>
    <p:sldId id="679" r:id="rId216"/>
    <p:sldId id="680" r:id="rId217"/>
    <p:sldId id="681" r:id="rId218"/>
    <p:sldId id="682" r:id="rId219"/>
    <p:sldId id="683" r:id="rId220"/>
    <p:sldId id="684" r:id="rId221"/>
    <p:sldId id="685" r:id="rId222"/>
    <p:sldId id="686" r:id="rId223"/>
    <p:sldId id="687" r:id="rId224"/>
    <p:sldId id="688" r:id="rId225"/>
    <p:sldId id="689" r:id="rId226"/>
    <p:sldId id="690" r:id="rId227"/>
    <p:sldId id="692" r:id="rId228"/>
    <p:sldId id="693" r:id="rId229"/>
    <p:sldId id="694" r:id="rId230"/>
    <p:sldId id="696" r:id="rId231"/>
    <p:sldId id="697" r:id="rId232"/>
    <p:sldId id="698" r:id="rId233"/>
    <p:sldId id="699" r:id="rId234"/>
    <p:sldId id="700" r:id="rId235"/>
    <p:sldId id="701" r:id="rId236"/>
    <p:sldId id="703" r:id="rId237"/>
    <p:sldId id="704" r:id="rId238"/>
    <p:sldId id="705" r:id="rId239"/>
    <p:sldId id="706" r:id="rId240"/>
    <p:sldId id="707" r:id="rId241"/>
    <p:sldId id="708" r:id="rId242"/>
    <p:sldId id="709" r:id="rId243"/>
    <p:sldId id="710" r:id="rId244"/>
    <p:sldId id="711" r:id="rId245"/>
    <p:sldId id="712" r:id="rId246"/>
    <p:sldId id="713" r:id="rId247"/>
    <p:sldId id="714" r:id="rId248"/>
    <p:sldId id="715" r:id="rId249"/>
    <p:sldId id="716" r:id="rId250"/>
    <p:sldId id="717" r:id="rId251"/>
    <p:sldId id="719" r:id="rId252"/>
    <p:sldId id="720" r:id="rId253"/>
    <p:sldId id="721" r:id="rId254"/>
    <p:sldId id="723" r:id="rId255"/>
    <p:sldId id="724" r:id="rId256"/>
    <p:sldId id="725" r:id="rId257"/>
    <p:sldId id="727" r:id="rId258"/>
    <p:sldId id="728" r:id="rId259"/>
    <p:sldId id="729" r:id="rId260"/>
    <p:sldId id="731" r:id="rId261"/>
    <p:sldId id="732" r:id="rId262"/>
    <p:sldId id="733" r:id="rId263"/>
    <p:sldId id="735" r:id="rId264"/>
    <p:sldId id="737" r:id="rId2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tableStyles" Target="tableStyle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D6D47-3F64-488D-9252-C1A4AE87EDE8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3066B-8316-4D3A-9463-C48A99E0E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5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E04DA2E-F77C-287B-9204-EEB4695F22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6446A5-6E52-47C6-A536-82EF8EC96DD3}" type="slidenum">
              <a:rPr lang="en-CA" altLang="en-US"/>
              <a:pPr/>
              <a:t>5</a:t>
            </a:fld>
            <a:endParaRPr lang="en-CA" altLang="en-US"/>
          </a:p>
        </p:txBody>
      </p:sp>
      <p:sp>
        <p:nvSpPr>
          <p:cNvPr id="724994" name="Rectangle 2">
            <a:extLst>
              <a:ext uri="{FF2B5EF4-FFF2-40B4-BE49-F238E27FC236}">
                <a16:creationId xmlns:a16="http://schemas.microsoft.com/office/drawing/2014/main" id="{6CD4A83F-39D1-C732-2B90-169B190F6AF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23329D9C-4712-8E66-865D-481C9727C6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FBDC4D2-EF7E-A159-96C4-C09834AE3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894B0-0CEC-458D-B8A6-B6DB80185166}" type="slidenum">
              <a:rPr lang="en-CA" altLang="en-US"/>
              <a:pPr/>
              <a:t>16</a:t>
            </a:fld>
            <a:endParaRPr lang="en-CA" altLang="en-US"/>
          </a:p>
        </p:txBody>
      </p:sp>
      <p:sp>
        <p:nvSpPr>
          <p:cNvPr id="756738" name="Rectangle 2">
            <a:extLst>
              <a:ext uri="{FF2B5EF4-FFF2-40B4-BE49-F238E27FC236}">
                <a16:creationId xmlns:a16="http://schemas.microsoft.com/office/drawing/2014/main" id="{B4B91B81-20D7-EE35-AF94-5A160F56A43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6739" name="Rectangle 3">
            <a:extLst>
              <a:ext uri="{FF2B5EF4-FFF2-40B4-BE49-F238E27FC236}">
                <a16:creationId xmlns:a16="http://schemas.microsoft.com/office/drawing/2014/main" id="{4EED4597-1EA0-3D3F-55E8-ED7DDB244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18410BD-F18C-6B3C-E5C8-DF2858A16D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81E2A1-6A45-40C4-9217-F23E2DC8668C}" type="slidenum">
              <a:rPr lang="en-CA" altLang="en-US"/>
              <a:pPr/>
              <a:t>193</a:t>
            </a:fld>
            <a:endParaRPr lang="en-CA" altLang="en-US"/>
          </a:p>
        </p:txBody>
      </p:sp>
      <p:sp>
        <p:nvSpPr>
          <p:cNvPr id="792578" name="Rectangle 2">
            <a:extLst>
              <a:ext uri="{FF2B5EF4-FFF2-40B4-BE49-F238E27FC236}">
                <a16:creationId xmlns:a16="http://schemas.microsoft.com/office/drawing/2014/main" id="{E99BFF98-DCFD-A97B-8181-D79B443B739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2579" name="Rectangle 3">
            <a:extLst>
              <a:ext uri="{FF2B5EF4-FFF2-40B4-BE49-F238E27FC236}">
                <a16:creationId xmlns:a16="http://schemas.microsoft.com/office/drawing/2014/main" id="{9333CB81-FBD1-0C9E-DC51-88AC65489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D838202-C6DC-C678-73F8-F5A4F48CC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659211-532F-4230-8953-B8C91A367A9A}" type="slidenum">
              <a:rPr lang="en-CA" altLang="en-US"/>
              <a:pPr/>
              <a:t>196</a:t>
            </a:fld>
            <a:endParaRPr lang="en-CA" altLang="en-US"/>
          </a:p>
        </p:txBody>
      </p:sp>
      <p:sp>
        <p:nvSpPr>
          <p:cNvPr id="795650" name="Rectangle 2">
            <a:extLst>
              <a:ext uri="{FF2B5EF4-FFF2-40B4-BE49-F238E27FC236}">
                <a16:creationId xmlns:a16="http://schemas.microsoft.com/office/drawing/2014/main" id="{EF24B3E2-0536-BB13-B73C-F28F70919E8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5651" name="Rectangle 3">
            <a:extLst>
              <a:ext uri="{FF2B5EF4-FFF2-40B4-BE49-F238E27FC236}">
                <a16:creationId xmlns:a16="http://schemas.microsoft.com/office/drawing/2014/main" id="{975ED757-0783-10DB-771A-8C12A512CE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4AF3067-790A-A0BF-6468-C4057B30D6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CBBC1-D8F8-4D4E-A714-2D213A72F536}" type="slidenum">
              <a:rPr lang="en-CA" altLang="en-US"/>
              <a:pPr/>
              <a:t>201</a:t>
            </a:fld>
            <a:endParaRPr lang="en-CA" altLang="en-US"/>
          </a:p>
        </p:txBody>
      </p:sp>
      <p:sp>
        <p:nvSpPr>
          <p:cNvPr id="801794" name="Rectangle 2">
            <a:extLst>
              <a:ext uri="{FF2B5EF4-FFF2-40B4-BE49-F238E27FC236}">
                <a16:creationId xmlns:a16="http://schemas.microsoft.com/office/drawing/2014/main" id="{24F18509-7C7B-356D-AE68-0DF363053AB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1795" name="Rectangle 3">
            <a:extLst>
              <a:ext uri="{FF2B5EF4-FFF2-40B4-BE49-F238E27FC236}">
                <a16:creationId xmlns:a16="http://schemas.microsoft.com/office/drawing/2014/main" id="{5F8954CA-3933-FC74-9A22-1E6424E6FB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2322715-E1F7-8639-87FA-422D4F667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296E5B-C99C-43CC-A3FC-41D586563F42}" type="slidenum">
              <a:rPr lang="en-CA" altLang="en-US"/>
              <a:pPr/>
              <a:t>206</a:t>
            </a:fld>
            <a:endParaRPr lang="en-CA" altLang="en-US"/>
          </a:p>
        </p:txBody>
      </p:sp>
      <p:sp>
        <p:nvSpPr>
          <p:cNvPr id="724994" name="Rectangle 2">
            <a:extLst>
              <a:ext uri="{FF2B5EF4-FFF2-40B4-BE49-F238E27FC236}">
                <a16:creationId xmlns:a16="http://schemas.microsoft.com/office/drawing/2014/main" id="{7A2628AC-9458-1347-C0BF-009D74FFC0E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7370A0AD-AEB5-7384-AF34-45335E2C80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FAC0C57-00D2-5E34-847C-30293FDC7F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43377-26CD-4F1E-ACD0-FC3560C70F45}" type="slidenum">
              <a:rPr lang="en-CA" altLang="en-US"/>
              <a:pPr/>
              <a:t>207</a:t>
            </a:fld>
            <a:endParaRPr lang="en-CA" altLang="en-US"/>
          </a:p>
        </p:txBody>
      </p:sp>
      <p:sp>
        <p:nvSpPr>
          <p:cNvPr id="727042" name="Rectangle 2">
            <a:extLst>
              <a:ext uri="{FF2B5EF4-FFF2-40B4-BE49-F238E27FC236}">
                <a16:creationId xmlns:a16="http://schemas.microsoft.com/office/drawing/2014/main" id="{94CA1EEB-919F-2C34-FE95-A45BD0F7158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F23C80BC-4081-7F38-68FC-072E7FFC5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976487A-F6F9-97A7-D086-87D35F4F08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4D7B18-F7F7-4CAF-A8D7-6E81B5145CE6}" type="slidenum">
              <a:rPr lang="en-CA" altLang="en-US"/>
              <a:pPr/>
              <a:t>210</a:t>
            </a:fld>
            <a:endParaRPr lang="en-CA" altLang="en-US"/>
          </a:p>
        </p:txBody>
      </p:sp>
      <p:sp>
        <p:nvSpPr>
          <p:cNvPr id="731138" name="Rectangle 2">
            <a:extLst>
              <a:ext uri="{FF2B5EF4-FFF2-40B4-BE49-F238E27FC236}">
                <a16:creationId xmlns:a16="http://schemas.microsoft.com/office/drawing/2014/main" id="{60FD904D-598A-F56F-0E98-9CB25AD31C6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16237916-2729-4DBA-E95F-6146544F7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FA4B6DB-DD96-1DB8-01DA-BB0EB1190A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6089B-3321-4669-AFEA-5C5163F04761}" type="slidenum">
              <a:rPr lang="en-CA" altLang="en-US"/>
              <a:pPr/>
              <a:t>211</a:t>
            </a:fld>
            <a:endParaRPr lang="en-CA" altLang="en-US"/>
          </a:p>
        </p:txBody>
      </p:sp>
      <p:sp>
        <p:nvSpPr>
          <p:cNvPr id="733186" name="Rectangle 2">
            <a:extLst>
              <a:ext uri="{FF2B5EF4-FFF2-40B4-BE49-F238E27FC236}">
                <a16:creationId xmlns:a16="http://schemas.microsoft.com/office/drawing/2014/main" id="{407E8396-530B-5961-DE49-759449AAE66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>
            <a:extLst>
              <a:ext uri="{FF2B5EF4-FFF2-40B4-BE49-F238E27FC236}">
                <a16:creationId xmlns:a16="http://schemas.microsoft.com/office/drawing/2014/main" id="{DC8FFEBF-7179-394B-9FE6-9B703A89DF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05E3A06-7174-5492-50C8-7E9949E9DD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142A72-6444-4117-81B2-41E93AFF81C2}" type="slidenum">
              <a:rPr lang="en-CA" altLang="en-US"/>
              <a:pPr/>
              <a:t>212</a:t>
            </a:fld>
            <a:endParaRPr lang="en-CA" altLang="en-US"/>
          </a:p>
        </p:txBody>
      </p:sp>
      <p:sp>
        <p:nvSpPr>
          <p:cNvPr id="735234" name="Rectangle 2">
            <a:extLst>
              <a:ext uri="{FF2B5EF4-FFF2-40B4-BE49-F238E27FC236}">
                <a16:creationId xmlns:a16="http://schemas.microsoft.com/office/drawing/2014/main" id="{84A318FB-7C3A-7AE0-026C-57C3EC10C68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>
            <a:extLst>
              <a:ext uri="{FF2B5EF4-FFF2-40B4-BE49-F238E27FC236}">
                <a16:creationId xmlns:a16="http://schemas.microsoft.com/office/drawing/2014/main" id="{485DC57D-2800-3B71-95B5-489A38E9FF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9B79921-6489-A3F9-EAB9-F2A0420D32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00EC8A-D67A-40D2-918B-19540F99EACD}" type="slidenum">
              <a:rPr lang="en-CA" altLang="en-US"/>
              <a:pPr/>
              <a:t>213</a:t>
            </a:fld>
            <a:endParaRPr lang="en-CA" altLang="en-US"/>
          </a:p>
        </p:txBody>
      </p:sp>
      <p:sp>
        <p:nvSpPr>
          <p:cNvPr id="737282" name="Rectangle 2">
            <a:extLst>
              <a:ext uri="{FF2B5EF4-FFF2-40B4-BE49-F238E27FC236}">
                <a16:creationId xmlns:a16="http://schemas.microsoft.com/office/drawing/2014/main" id="{47CB4088-A9CF-9CFE-B7DF-E10D5BDDF95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283" name="Rectangle 3">
            <a:extLst>
              <a:ext uri="{FF2B5EF4-FFF2-40B4-BE49-F238E27FC236}">
                <a16:creationId xmlns:a16="http://schemas.microsoft.com/office/drawing/2014/main" id="{3084789E-A59E-07C5-AA43-2823024F1C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3ADDB31-7580-1048-87F6-F6FA230693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053E7-8A58-4EF3-B314-433BDD15ADE0}" type="slidenum">
              <a:rPr lang="en-CA" altLang="en-US"/>
              <a:pPr/>
              <a:t>214</a:t>
            </a:fld>
            <a:endParaRPr lang="en-CA" altLang="en-US"/>
          </a:p>
        </p:txBody>
      </p:sp>
      <p:sp>
        <p:nvSpPr>
          <p:cNvPr id="739330" name="Rectangle 2">
            <a:extLst>
              <a:ext uri="{FF2B5EF4-FFF2-40B4-BE49-F238E27FC236}">
                <a16:creationId xmlns:a16="http://schemas.microsoft.com/office/drawing/2014/main" id="{365F5717-8026-3C19-026D-A69BD372842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A6C26EA3-49A3-0963-6FBE-50E102E0B3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784A86-D8F7-A74A-37CB-1CAA86B2B1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BD0E28-9917-4DA1-A38A-E094CE9290C4}" type="slidenum">
              <a:rPr lang="en-CA" altLang="en-US"/>
              <a:pPr/>
              <a:t>17</a:t>
            </a:fld>
            <a:endParaRPr lang="en-CA" altLang="en-US"/>
          </a:p>
        </p:txBody>
      </p:sp>
      <p:sp>
        <p:nvSpPr>
          <p:cNvPr id="758786" name="Rectangle 2">
            <a:extLst>
              <a:ext uri="{FF2B5EF4-FFF2-40B4-BE49-F238E27FC236}">
                <a16:creationId xmlns:a16="http://schemas.microsoft.com/office/drawing/2014/main" id="{38C987B2-64C3-E6A4-CBFF-C8BCCB708CE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8787" name="Rectangle 3">
            <a:extLst>
              <a:ext uri="{FF2B5EF4-FFF2-40B4-BE49-F238E27FC236}">
                <a16:creationId xmlns:a16="http://schemas.microsoft.com/office/drawing/2014/main" id="{2143DBE7-FCAC-9A31-7CA2-CBEC13228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91C5E8A-AF94-8C99-DF96-6000024376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42A1E9-6E5E-4E52-B6A8-C69F39215EDA}" type="slidenum">
              <a:rPr lang="en-CA" altLang="en-US"/>
              <a:pPr/>
              <a:t>227</a:t>
            </a:fld>
            <a:endParaRPr lang="en-CA" altLang="en-US"/>
          </a:p>
        </p:txBody>
      </p:sp>
      <p:sp>
        <p:nvSpPr>
          <p:cNvPr id="753666" name="Rectangle 2">
            <a:extLst>
              <a:ext uri="{FF2B5EF4-FFF2-40B4-BE49-F238E27FC236}">
                <a16:creationId xmlns:a16="http://schemas.microsoft.com/office/drawing/2014/main" id="{A0D09166-DD35-5A69-773B-6A143C1B2CF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3667" name="Rectangle 3">
            <a:extLst>
              <a:ext uri="{FF2B5EF4-FFF2-40B4-BE49-F238E27FC236}">
                <a16:creationId xmlns:a16="http://schemas.microsoft.com/office/drawing/2014/main" id="{720EB7B3-CA3A-38F6-5705-C99E87E4D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087EE29-330C-13D3-C2E7-B35CC51847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3FCB5-1012-4D32-A659-EA3F32D829A7}" type="slidenum">
              <a:rPr lang="en-CA" altLang="en-US"/>
              <a:pPr/>
              <a:t>230</a:t>
            </a:fld>
            <a:endParaRPr lang="en-CA" altLang="en-US"/>
          </a:p>
        </p:txBody>
      </p:sp>
      <p:sp>
        <p:nvSpPr>
          <p:cNvPr id="757762" name="Rectangle 2">
            <a:extLst>
              <a:ext uri="{FF2B5EF4-FFF2-40B4-BE49-F238E27FC236}">
                <a16:creationId xmlns:a16="http://schemas.microsoft.com/office/drawing/2014/main" id="{B6012CDE-4A6B-E8FC-0F68-5E2FC28237A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3">
            <a:extLst>
              <a:ext uri="{FF2B5EF4-FFF2-40B4-BE49-F238E27FC236}">
                <a16:creationId xmlns:a16="http://schemas.microsoft.com/office/drawing/2014/main" id="{5AC80A3F-0FB6-D5D4-E91C-F10F813349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987B7F0-9273-CA33-EE18-634D6234EA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16BEEF-5C4E-4FCD-BC29-1444049C315C}" type="slidenum">
              <a:rPr lang="en-CA" altLang="en-US"/>
              <a:pPr/>
              <a:t>235</a:t>
            </a:fld>
            <a:endParaRPr lang="en-CA" altLang="en-US"/>
          </a:p>
        </p:txBody>
      </p:sp>
      <p:sp>
        <p:nvSpPr>
          <p:cNvPr id="763906" name="Rectangle 2">
            <a:extLst>
              <a:ext uri="{FF2B5EF4-FFF2-40B4-BE49-F238E27FC236}">
                <a16:creationId xmlns:a16="http://schemas.microsoft.com/office/drawing/2014/main" id="{A2A7A54B-EF6E-2208-2D54-6B34AA81289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3907" name="Rectangle 3">
            <a:extLst>
              <a:ext uri="{FF2B5EF4-FFF2-40B4-BE49-F238E27FC236}">
                <a16:creationId xmlns:a16="http://schemas.microsoft.com/office/drawing/2014/main" id="{435000A5-5F9D-E92D-1ED4-2B313799AF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D929A4E-8871-9922-C856-D16418C2BD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241EF-E5CA-4E02-8D63-CBF493AAECD3}" type="slidenum">
              <a:rPr lang="en-CA" altLang="en-US"/>
              <a:pPr/>
              <a:t>236</a:t>
            </a:fld>
            <a:endParaRPr lang="en-CA" altLang="en-US"/>
          </a:p>
        </p:txBody>
      </p:sp>
      <p:sp>
        <p:nvSpPr>
          <p:cNvPr id="765954" name="Rectangle 2">
            <a:extLst>
              <a:ext uri="{FF2B5EF4-FFF2-40B4-BE49-F238E27FC236}">
                <a16:creationId xmlns:a16="http://schemas.microsoft.com/office/drawing/2014/main" id="{3E799DEC-8E29-C7DC-BF47-EDA08DFC3DD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>
            <a:extLst>
              <a:ext uri="{FF2B5EF4-FFF2-40B4-BE49-F238E27FC236}">
                <a16:creationId xmlns:a16="http://schemas.microsoft.com/office/drawing/2014/main" id="{4B547739-3912-3E0D-83A0-56513D87E4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6F8936A-C2A9-95C5-0C01-E0CE3A87A1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81D809-B0C7-4AAF-865C-8C897C922EBA}" type="slidenum">
              <a:rPr lang="en-CA" altLang="en-US"/>
              <a:pPr/>
              <a:t>237</a:t>
            </a:fld>
            <a:endParaRPr lang="en-CA" altLang="en-US"/>
          </a:p>
        </p:txBody>
      </p:sp>
      <p:sp>
        <p:nvSpPr>
          <p:cNvPr id="768002" name="Rectangle 2">
            <a:extLst>
              <a:ext uri="{FF2B5EF4-FFF2-40B4-BE49-F238E27FC236}">
                <a16:creationId xmlns:a16="http://schemas.microsoft.com/office/drawing/2014/main" id="{AB22D9A4-469A-E0D6-6311-8EE3FCB85E7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>
            <a:extLst>
              <a:ext uri="{FF2B5EF4-FFF2-40B4-BE49-F238E27FC236}">
                <a16:creationId xmlns:a16="http://schemas.microsoft.com/office/drawing/2014/main" id="{A16362CF-FF6B-9AEA-41B5-51CA6ED3A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1AB0D0A-0533-60EB-C28B-80E82D25A3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9553FD-D51F-4FD0-B00B-85811C9743F9}" type="slidenum">
              <a:rPr lang="en-CA" altLang="en-US"/>
              <a:pPr/>
              <a:t>238</a:t>
            </a:fld>
            <a:endParaRPr lang="en-CA" altLang="en-US"/>
          </a:p>
        </p:txBody>
      </p:sp>
      <p:sp>
        <p:nvSpPr>
          <p:cNvPr id="770050" name="Rectangle 2">
            <a:extLst>
              <a:ext uri="{FF2B5EF4-FFF2-40B4-BE49-F238E27FC236}">
                <a16:creationId xmlns:a16="http://schemas.microsoft.com/office/drawing/2014/main" id="{00C63F21-D9C0-2D02-9A19-43CD3E9F784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1" name="Rectangle 3">
            <a:extLst>
              <a:ext uri="{FF2B5EF4-FFF2-40B4-BE49-F238E27FC236}">
                <a16:creationId xmlns:a16="http://schemas.microsoft.com/office/drawing/2014/main" id="{8976E92A-6F9A-C325-FDD4-8827A98305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BE27732-62AA-FA3F-D13E-EDEC510D19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16F2D0-0478-4674-9608-78ACDDFA1BBE}" type="slidenum">
              <a:rPr lang="en-CA" altLang="en-US"/>
              <a:pPr/>
              <a:t>247</a:t>
            </a:fld>
            <a:endParaRPr lang="en-CA" altLang="en-US"/>
          </a:p>
        </p:txBody>
      </p:sp>
      <p:sp>
        <p:nvSpPr>
          <p:cNvPr id="780290" name="Rectangle 2">
            <a:extLst>
              <a:ext uri="{FF2B5EF4-FFF2-40B4-BE49-F238E27FC236}">
                <a16:creationId xmlns:a16="http://schemas.microsoft.com/office/drawing/2014/main" id="{994ADABF-22A0-9156-58AE-5B6B20C8C4F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>
            <a:extLst>
              <a:ext uri="{FF2B5EF4-FFF2-40B4-BE49-F238E27FC236}">
                <a16:creationId xmlns:a16="http://schemas.microsoft.com/office/drawing/2014/main" id="{433947DC-282D-4DE2-FAFB-0C785EF54D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5000"/>
              </a:lnSpc>
            </a:pPr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EFF054-7EE1-EF49-8D7D-4A7C6B7B2C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1FEDC4-3BF2-4437-A4AC-1C10A62A5F7D}" type="slidenum">
              <a:rPr lang="en-CA" altLang="en-US"/>
              <a:pPr/>
              <a:t>248</a:t>
            </a:fld>
            <a:endParaRPr lang="en-CA" altLang="en-US"/>
          </a:p>
        </p:txBody>
      </p:sp>
      <p:sp>
        <p:nvSpPr>
          <p:cNvPr id="782338" name="Rectangle 2">
            <a:extLst>
              <a:ext uri="{FF2B5EF4-FFF2-40B4-BE49-F238E27FC236}">
                <a16:creationId xmlns:a16="http://schemas.microsoft.com/office/drawing/2014/main" id="{C6207B68-E9AA-0B58-FFA7-978C3445346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>
            <a:extLst>
              <a:ext uri="{FF2B5EF4-FFF2-40B4-BE49-F238E27FC236}">
                <a16:creationId xmlns:a16="http://schemas.microsoft.com/office/drawing/2014/main" id="{7AD5FB14-9750-022A-503E-B4E491313A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5000"/>
              </a:lnSpc>
            </a:pPr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12A0607-F311-2DAF-6A57-AA1C34C86B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8C6994-E63A-42EF-8CEB-D4797366811A}" type="slidenum">
              <a:rPr lang="en-CA" altLang="en-US"/>
              <a:pPr/>
              <a:t>249</a:t>
            </a:fld>
            <a:endParaRPr lang="en-CA" altLang="en-US"/>
          </a:p>
        </p:txBody>
      </p:sp>
      <p:sp>
        <p:nvSpPr>
          <p:cNvPr id="784386" name="Rectangle 2">
            <a:extLst>
              <a:ext uri="{FF2B5EF4-FFF2-40B4-BE49-F238E27FC236}">
                <a16:creationId xmlns:a16="http://schemas.microsoft.com/office/drawing/2014/main" id="{AF448FF8-5088-9985-6D4A-A11A97349E6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>
            <a:extLst>
              <a:ext uri="{FF2B5EF4-FFF2-40B4-BE49-F238E27FC236}">
                <a16:creationId xmlns:a16="http://schemas.microsoft.com/office/drawing/2014/main" id="{FDEB68E8-4EB1-59FC-2C9C-1F7AB8D48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5000"/>
              </a:lnSpc>
            </a:pPr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0F4E295-9FB2-33C8-E892-F71955A62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C9ADB-B9AD-4AD8-824B-103CA19BFA1F}" type="slidenum">
              <a:rPr lang="en-CA" altLang="en-US"/>
              <a:pPr/>
              <a:t>250</a:t>
            </a:fld>
            <a:endParaRPr lang="en-CA" altLang="en-US"/>
          </a:p>
        </p:txBody>
      </p:sp>
      <p:sp>
        <p:nvSpPr>
          <p:cNvPr id="786434" name="Rectangle 2">
            <a:extLst>
              <a:ext uri="{FF2B5EF4-FFF2-40B4-BE49-F238E27FC236}">
                <a16:creationId xmlns:a16="http://schemas.microsoft.com/office/drawing/2014/main" id="{D56B706C-92AE-BA3C-48BE-2C29768E60C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>
            <a:extLst>
              <a:ext uri="{FF2B5EF4-FFF2-40B4-BE49-F238E27FC236}">
                <a16:creationId xmlns:a16="http://schemas.microsoft.com/office/drawing/2014/main" id="{51654514-E5C6-9BF3-7A74-906829C91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5000"/>
              </a:lnSpc>
            </a:pPr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C47E90F-D50C-11C4-18AA-BC9F73B374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C44EAB-FE5F-44A0-899A-3BFB913868C3}" type="slidenum">
              <a:rPr lang="en-CA" altLang="en-US"/>
              <a:pPr/>
              <a:t>20</a:t>
            </a:fld>
            <a:endParaRPr lang="en-CA" altLang="en-US"/>
          </a:p>
        </p:txBody>
      </p:sp>
      <p:sp>
        <p:nvSpPr>
          <p:cNvPr id="762882" name="Rectangle 2">
            <a:extLst>
              <a:ext uri="{FF2B5EF4-FFF2-40B4-BE49-F238E27FC236}">
                <a16:creationId xmlns:a16="http://schemas.microsoft.com/office/drawing/2014/main" id="{40020F3A-FD47-D43D-02B7-51F02D16A8E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2883" name="Rectangle 3">
            <a:extLst>
              <a:ext uri="{FF2B5EF4-FFF2-40B4-BE49-F238E27FC236}">
                <a16:creationId xmlns:a16="http://schemas.microsoft.com/office/drawing/2014/main" id="{B539EBAB-A1B9-7EC0-3A89-69EE1A521A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5EEC2BC-2FE1-1156-7DF2-401820510D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016D97-1228-4E79-8CA4-A564FE5A5FBE}" type="slidenum">
              <a:rPr lang="en-CA" altLang="en-US"/>
              <a:pPr/>
              <a:t>251</a:t>
            </a:fld>
            <a:endParaRPr lang="en-CA" altLang="en-US"/>
          </a:p>
        </p:txBody>
      </p:sp>
      <p:sp>
        <p:nvSpPr>
          <p:cNvPr id="788482" name="Rectangle 2">
            <a:extLst>
              <a:ext uri="{FF2B5EF4-FFF2-40B4-BE49-F238E27FC236}">
                <a16:creationId xmlns:a16="http://schemas.microsoft.com/office/drawing/2014/main" id="{22D43AFB-2669-1131-3A6B-1EFE48EEFC6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>
            <a:extLst>
              <a:ext uri="{FF2B5EF4-FFF2-40B4-BE49-F238E27FC236}">
                <a16:creationId xmlns:a16="http://schemas.microsoft.com/office/drawing/2014/main" id="{0E6F9F6D-54BB-E881-2271-F0DD6B78BA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C5D0BF9-88FB-50C8-9DB0-CE48EDDE49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779501-7B91-434D-A20F-A14386DEA7A1}" type="slidenum">
              <a:rPr lang="en-CA" altLang="en-US"/>
              <a:pPr/>
              <a:t>254</a:t>
            </a:fld>
            <a:endParaRPr lang="en-CA" altLang="en-US"/>
          </a:p>
        </p:txBody>
      </p:sp>
      <p:sp>
        <p:nvSpPr>
          <p:cNvPr id="792578" name="Rectangle 2">
            <a:extLst>
              <a:ext uri="{FF2B5EF4-FFF2-40B4-BE49-F238E27FC236}">
                <a16:creationId xmlns:a16="http://schemas.microsoft.com/office/drawing/2014/main" id="{EBCFDBEB-9ABE-B9FD-C663-38074723B1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2579" name="Rectangle 3">
            <a:extLst>
              <a:ext uri="{FF2B5EF4-FFF2-40B4-BE49-F238E27FC236}">
                <a16:creationId xmlns:a16="http://schemas.microsoft.com/office/drawing/2014/main" id="{67BED576-6D3D-420F-1AB8-58EFBA8A0F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F14433D-245D-F6F4-6664-2EAE613F7B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7EB844-5A1B-4746-B755-64DFB280F4A5}" type="slidenum">
              <a:rPr lang="en-CA" altLang="en-US"/>
              <a:pPr/>
              <a:t>257</a:t>
            </a:fld>
            <a:endParaRPr lang="en-CA" altLang="en-US"/>
          </a:p>
        </p:txBody>
      </p:sp>
      <p:sp>
        <p:nvSpPr>
          <p:cNvPr id="796674" name="Rectangle 2">
            <a:extLst>
              <a:ext uri="{FF2B5EF4-FFF2-40B4-BE49-F238E27FC236}">
                <a16:creationId xmlns:a16="http://schemas.microsoft.com/office/drawing/2014/main" id="{5F02E813-82C3-3398-BC04-8DA53FF5C6D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>
            <a:extLst>
              <a:ext uri="{FF2B5EF4-FFF2-40B4-BE49-F238E27FC236}">
                <a16:creationId xmlns:a16="http://schemas.microsoft.com/office/drawing/2014/main" id="{C5D8495F-2C13-1112-B1D0-F28561B2CD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0AEA341-F1B5-0B49-FADA-679A516359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ED3A46-9FD3-4BA3-84E7-14C4F69D08EF}" type="slidenum">
              <a:rPr lang="en-CA" altLang="en-US"/>
              <a:pPr/>
              <a:t>259</a:t>
            </a:fld>
            <a:endParaRPr lang="en-CA" altLang="en-US"/>
          </a:p>
        </p:txBody>
      </p:sp>
      <p:sp>
        <p:nvSpPr>
          <p:cNvPr id="799746" name="Rectangle 2">
            <a:extLst>
              <a:ext uri="{FF2B5EF4-FFF2-40B4-BE49-F238E27FC236}">
                <a16:creationId xmlns:a16="http://schemas.microsoft.com/office/drawing/2014/main" id="{AC9E42AA-8A83-9003-A7DF-9418CB28BF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9747" name="Rectangle 3">
            <a:extLst>
              <a:ext uri="{FF2B5EF4-FFF2-40B4-BE49-F238E27FC236}">
                <a16:creationId xmlns:a16="http://schemas.microsoft.com/office/drawing/2014/main" id="{5572795B-7B02-14F4-EEAA-276A54C626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022C68-2F83-1CD1-ADDB-E7281B8F6A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6B4535-884F-4242-8BFF-73271D7B7D75}" type="slidenum">
              <a:rPr lang="en-CA" altLang="en-US"/>
              <a:pPr/>
              <a:t>260</a:t>
            </a:fld>
            <a:endParaRPr lang="en-CA" altLang="en-US"/>
          </a:p>
        </p:txBody>
      </p:sp>
      <p:sp>
        <p:nvSpPr>
          <p:cNvPr id="801794" name="Rectangle 2">
            <a:extLst>
              <a:ext uri="{FF2B5EF4-FFF2-40B4-BE49-F238E27FC236}">
                <a16:creationId xmlns:a16="http://schemas.microsoft.com/office/drawing/2014/main" id="{84A0B2B6-7FF3-3EF6-0188-788AF9B80D4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1795" name="Rectangle 3">
            <a:extLst>
              <a:ext uri="{FF2B5EF4-FFF2-40B4-BE49-F238E27FC236}">
                <a16:creationId xmlns:a16="http://schemas.microsoft.com/office/drawing/2014/main" id="{7D959825-6171-CCAE-C982-AD3C7FB19E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33E80B6-3C31-BA53-A200-745F42E2B4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EFD11E-4348-4A1B-85CB-C3734FD793D8}" type="slidenum">
              <a:rPr lang="en-CA" altLang="en-US"/>
              <a:pPr/>
              <a:t>262</a:t>
            </a:fld>
            <a:endParaRPr lang="en-CA" altLang="en-US"/>
          </a:p>
        </p:txBody>
      </p:sp>
      <p:sp>
        <p:nvSpPr>
          <p:cNvPr id="804866" name="Rectangle 2">
            <a:extLst>
              <a:ext uri="{FF2B5EF4-FFF2-40B4-BE49-F238E27FC236}">
                <a16:creationId xmlns:a16="http://schemas.microsoft.com/office/drawing/2014/main" id="{BF1105C9-9E75-F941-9122-62829982F79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4867" name="Rectangle 3">
            <a:extLst>
              <a:ext uri="{FF2B5EF4-FFF2-40B4-BE49-F238E27FC236}">
                <a16:creationId xmlns:a16="http://schemas.microsoft.com/office/drawing/2014/main" id="{8596C57B-24A3-EF22-75B4-32B2CAC1A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B39917D-4222-63E1-524A-2D34152E0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1B77D5-44F1-4EA6-856A-1DA81474CD3A}" type="slidenum">
              <a:rPr lang="en-CA" altLang="en-US"/>
              <a:pPr/>
              <a:t>263</a:t>
            </a:fld>
            <a:endParaRPr lang="en-CA" altLang="en-US"/>
          </a:p>
        </p:txBody>
      </p:sp>
      <p:sp>
        <p:nvSpPr>
          <p:cNvPr id="806914" name="Rectangle 2">
            <a:extLst>
              <a:ext uri="{FF2B5EF4-FFF2-40B4-BE49-F238E27FC236}">
                <a16:creationId xmlns:a16="http://schemas.microsoft.com/office/drawing/2014/main" id="{C3478938-5733-768F-CB11-70CFB267E28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>
            <a:extLst>
              <a:ext uri="{FF2B5EF4-FFF2-40B4-BE49-F238E27FC236}">
                <a16:creationId xmlns:a16="http://schemas.microsoft.com/office/drawing/2014/main" id="{D9383A37-8859-80DC-85DC-BDE620D949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F8F44C2-F775-8736-07CE-970FA8E113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2193F9-E874-4278-8CEB-0DD188B11FB3}" type="slidenum">
              <a:rPr lang="en-CA" altLang="en-US"/>
              <a:pPr/>
              <a:t>264</a:t>
            </a:fld>
            <a:endParaRPr lang="en-CA" altLang="en-US"/>
          </a:p>
        </p:txBody>
      </p:sp>
      <p:sp>
        <p:nvSpPr>
          <p:cNvPr id="808962" name="Rectangle 2">
            <a:extLst>
              <a:ext uri="{FF2B5EF4-FFF2-40B4-BE49-F238E27FC236}">
                <a16:creationId xmlns:a16="http://schemas.microsoft.com/office/drawing/2014/main" id="{073DD470-6AD7-8768-12B1-2D162F95E26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>
            <a:extLst>
              <a:ext uri="{FF2B5EF4-FFF2-40B4-BE49-F238E27FC236}">
                <a16:creationId xmlns:a16="http://schemas.microsoft.com/office/drawing/2014/main" id="{3A557676-4CEA-D73F-98E3-39E3FF042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4E9231F-88F5-9A7C-6916-CC80D759CB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7CFD0F-BC45-41DD-B792-3539056E9C3F}" type="slidenum">
              <a:rPr lang="en-CA" altLang="en-US"/>
              <a:pPr/>
              <a:t>21</a:t>
            </a:fld>
            <a:endParaRPr lang="en-CA" altLang="en-US"/>
          </a:p>
        </p:txBody>
      </p:sp>
      <p:sp>
        <p:nvSpPr>
          <p:cNvPr id="764930" name="Rectangle 2">
            <a:extLst>
              <a:ext uri="{FF2B5EF4-FFF2-40B4-BE49-F238E27FC236}">
                <a16:creationId xmlns:a16="http://schemas.microsoft.com/office/drawing/2014/main" id="{EEAC888F-F07E-3704-5863-F23D6EFD0DB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4931" name="Rectangle 3">
            <a:extLst>
              <a:ext uri="{FF2B5EF4-FFF2-40B4-BE49-F238E27FC236}">
                <a16:creationId xmlns:a16="http://schemas.microsoft.com/office/drawing/2014/main" id="{C4FDB1F1-8498-F00C-5D3E-15EAF10F2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35B121D-494E-F1C5-8EBC-F163773018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3FBFB9-F0B0-4899-9F88-1D781F75CC95}" type="slidenum">
              <a:rPr lang="en-CA" altLang="en-US"/>
              <a:pPr/>
              <a:t>22</a:t>
            </a:fld>
            <a:endParaRPr lang="en-CA" altLang="en-US"/>
          </a:p>
        </p:txBody>
      </p:sp>
      <p:sp>
        <p:nvSpPr>
          <p:cNvPr id="766978" name="Rectangle 2">
            <a:extLst>
              <a:ext uri="{FF2B5EF4-FFF2-40B4-BE49-F238E27FC236}">
                <a16:creationId xmlns:a16="http://schemas.microsoft.com/office/drawing/2014/main" id="{D9C39120-1281-B227-8187-5B2B045599F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>
            <a:extLst>
              <a:ext uri="{FF2B5EF4-FFF2-40B4-BE49-F238E27FC236}">
                <a16:creationId xmlns:a16="http://schemas.microsoft.com/office/drawing/2014/main" id="{3D93FB4F-7E70-A3DD-842A-2B34108F84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C6FDFD3-FD2A-EB74-6B67-68F13D9D10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A509D0-55BE-489E-8189-D2D6577BB22A}" type="slidenum">
              <a:rPr lang="en-CA" altLang="en-US"/>
              <a:pPr/>
              <a:t>23</a:t>
            </a:fld>
            <a:endParaRPr lang="en-CA" altLang="en-US"/>
          </a:p>
        </p:txBody>
      </p:sp>
      <p:sp>
        <p:nvSpPr>
          <p:cNvPr id="769026" name="Rectangle 2">
            <a:extLst>
              <a:ext uri="{FF2B5EF4-FFF2-40B4-BE49-F238E27FC236}">
                <a16:creationId xmlns:a16="http://schemas.microsoft.com/office/drawing/2014/main" id="{780D23D6-1521-F1EF-29A7-02F7A71AE0F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>
            <a:extLst>
              <a:ext uri="{FF2B5EF4-FFF2-40B4-BE49-F238E27FC236}">
                <a16:creationId xmlns:a16="http://schemas.microsoft.com/office/drawing/2014/main" id="{76EE56EB-5871-0782-63DD-69A6B2848D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8ECA6D-A7B2-6990-DC82-FC85515982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22B56A-640F-490F-BA14-E89B6EECAAFD}" type="slidenum">
              <a:rPr lang="en-CA" altLang="en-US"/>
              <a:pPr/>
              <a:t>24</a:t>
            </a:fld>
            <a:endParaRPr lang="en-CA" altLang="en-US"/>
          </a:p>
        </p:txBody>
      </p:sp>
      <p:sp>
        <p:nvSpPr>
          <p:cNvPr id="771074" name="Rectangle 2">
            <a:extLst>
              <a:ext uri="{FF2B5EF4-FFF2-40B4-BE49-F238E27FC236}">
                <a16:creationId xmlns:a16="http://schemas.microsoft.com/office/drawing/2014/main" id="{4209F3A5-1092-A74B-2EA7-B029516839D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1075" name="Rectangle 3">
            <a:extLst>
              <a:ext uri="{FF2B5EF4-FFF2-40B4-BE49-F238E27FC236}">
                <a16:creationId xmlns:a16="http://schemas.microsoft.com/office/drawing/2014/main" id="{F4DDB25B-F7C0-7B6E-254D-160995C10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2BF8E82-4081-FE6E-0BE7-875A5C57C0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2B21B7-EB15-4F69-A042-F5275CBACAF0}" type="slidenum">
              <a:rPr lang="en-CA" altLang="en-US"/>
              <a:pPr/>
              <a:t>25</a:t>
            </a:fld>
            <a:endParaRPr lang="en-CA" altLang="en-US"/>
          </a:p>
        </p:txBody>
      </p:sp>
      <p:sp>
        <p:nvSpPr>
          <p:cNvPr id="773122" name="Rectangle 2">
            <a:extLst>
              <a:ext uri="{FF2B5EF4-FFF2-40B4-BE49-F238E27FC236}">
                <a16:creationId xmlns:a16="http://schemas.microsoft.com/office/drawing/2014/main" id="{8F7849F2-2E74-4F64-6DC9-455F7B2674D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3123" name="Rectangle 3">
            <a:extLst>
              <a:ext uri="{FF2B5EF4-FFF2-40B4-BE49-F238E27FC236}">
                <a16:creationId xmlns:a16="http://schemas.microsoft.com/office/drawing/2014/main" id="{80F50180-F5A1-4B8A-13CF-DAB60A22B9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DBA7056-DDD5-56E7-8E09-A3788B41C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817CB2-A6A9-4A97-A501-BF03D2DA0998}" type="slidenum">
              <a:rPr lang="en-CA" altLang="en-US"/>
              <a:pPr/>
              <a:t>26</a:t>
            </a:fld>
            <a:endParaRPr lang="en-CA" altLang="en-US"/>
          </a:p>
        </p:txBody>
      </p:sp>
      <p:sp>
        <p:nvSpPr>
          <p:cNvPr id="775170" name="Rectangle 2">
            <a:extLst>
              <a:ext uri="{FF2B5EF4-FFF2-40B4-BE49-F238E27FC236}">
                <a16:creationId xmlns:a16="http://schemas.microsoft.com/office/drawing/2014/main" id="{BA951438-D08A-919B-4524-BA3C0A2DE28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5171" name="Rectangle 3">
            <a:extLst>
              <a:ext uri="{FF2B5EF4-FFF2-40B4-BE49-F238E27FC236}">
                <a16:creationId xmlns:a16="http://schemas.microsoft.com/office/drawing/2014/main" id="{AA3BDBB6-7AE4-A0BA-A7CA-EF7D74636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5D36E9C-FCCB-8B81-1DEB-85295CEF07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90BFCB-208C-40D8-A176-38635542F656}" type="slidenum">
              <a:rPr lang="en-CA" altLang="en-US"/>
              <a:pPr/>
              <a:t>27</a:t>
            </a:fld>
            <a:endParaRPr lang="en-CA" altLang="en-US"/>
          </a:p>
        </p:txBody>
      </p:sp>
      <p:sp>
        <p:nvSpPr>
          <p:cNvPr id="777218" name="Rectangle 2">
            <a:extLst>
              <a:ext uri="{FF2B5EF4-FFF2-40B4-BE49-F238E27FC236}">
                <a16:creationId xmlns:a16="http://schemas.microsoft.com/office/drawing/2014/main" id="{F8584B0B-F64B-C620-8571-362A636FF1A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7219" name="Rectangle 3">
            <a:extLst>
              <a:ext uri="{FF2B5EF4-FFF2-40B4-BE49-F238E27FC236}">
                <a16:creationId xmlns:a16="http://schemas.microsoft.com/office/drawing/2014/main" id="{FD9DC0D8-B795-81E9-DBD6-E65DB0995D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832118B-B608-E09C-BC10-20E95C83BA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6D20BF-D3D1-4A08-9BC9-73BDF72C6405}" type="slidenum">
              <a:rPr lang="en-CA" altLang="en-US"/>
              <a:pPr/>
              <a:t>6</a:t>
            </a:fld>
            <a:endParaRPr lang="en-CA" altLang="en-US"/>
          </a:p>
        </p:txBody>
      </p:sp>
      <p:sp>
        <p:nvSpPr>
          <p:cNvPr id="727042" name="Rectangle 2">
            <a:extLst>
              <a:ext uri="{FF2B5EF4-FFF2-40B4-BE49-F238E27FC236}">
                <a16:creationId xmlns:a16="http://schemas.microsoft.com/office/drawing/2014/main" id="{9B33663C-486A-36E2-06D3-AD0DF040C10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27444688-4060-63EE-29BD-958B3ED896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38A7C05-E886-9B3E-A865-7FD8EAF58E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DAF8AB-AF4F-4F31-9A43-EF6C76E7C873}" type="slidenum">
              <a:rPr lang="en-CA" altLang="en-US"/>
              <a:pPr/>
              <a:t>28</a:t>
            </a:fld>
            <a:endParaRPr lang="en-CA" altLang="en-US"/>
          </a:p>
        </p:txBody>
      </p:sp>
      <p:sp>
        <p:nvSpPr>
          <p:cNvPr id="779266" name="Rectangle 2">
            <a:extLst>
              <a:ext uri="{FF2B5EF4-FFF2-40B4-BE49-F238E27FC236}">
                <a16:creationId xmlns:a16="http://schemas.microsoft.com/office/drawing/2014/main" id="{84F890BA-1A98-AD6F-3510-A36EC803236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>
            <a:extLst>
              <a:ext uri="{FF2B5EF4-FFF2-40B4-BE49-F238E27FC236}">
                <a16:creationId xmlns:a16="http://schemas.microsoft.com/office/drawing/2014/main" id="{414AF410-4723-4064-668E-3850EB8AA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3D2A376-5085-5B13-4900-026C686D0C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E67C16-631E-46F1-A488-284A89879F88}" type="slidenum">
              <a:rPr lang="en-CA" altLang="en-US"/>
              <a:pPr/>
              <a:t>29</a:t>
            </a:fld>
            <a:endParaRPr lang="en-CA" altLang="en-US"/>
          </a:p>
        </p:txBody>
      </p:sp>
      <p:sp>
        <p:nvSpPr>
          <p:cNvPr id="781314" name="Rectangle 2">
            <a:extLst>
              <a:ext uri="{FF2B5EF4-FFF2-40B4-BE49-F238E27FC236}">
                <a16:creationId xmlns:a16="http://schemas.microsoft.com/office/drawing/2014/main" id="{EBE35360-C29D-66AC-A10E-381F85DE824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1315" name="Rectangle 3">
            <a:extLst>
              <a:ext uri="{FF2B5EF4-FFF2-40B4-BE49-F238E27FC236}">
                <a16:creationId xmlns:a16="http://schemas.microsoft.com/office/drawing/2014/main" id="{084D242C-9690-D1EE-20FE-BC410E27E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8891C66-43D6-C124-ACCD-26D0EE4240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83C5ED-1456-45EA-8BA3-D121D32F5E04}" type="slidenum">
              <a:rPr lang="en-CA" altLang="en-US"/>
              <a:pPr/>
              <a:t>30</a:t>
            </a:fld>
            <a:endParaRPr lang="en-CA" altLang="en-US"/>
          </a:p>
        </p:txBody>
      </p:sp>
      <p:sp>
        <p:nvSpPr>
          <p:cNvPr id="783362" name="Rectangle 2">
            <a:extLst>
              <a:ext uri="{FF2B5EF4-FFF2-40B4-BE49-F238E27FC236}">
                <a16:creationId xmlns:a16="http://schemas.microsoft.com/office/drawing/2014/main" id="{E3CA0FFF-3825-DC9C-E73A-D1C6F2CD05D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>
            <a:extLst>
              <a:ext uri="{FF2B5EF4-FFF2-40B4-BE49-F238E27FC236}">
                <a16:creationId xmlns:a16="http://schemas.microsoft.com/office/drawing/2014/main" id="{79838FA5-CA46-F489-07CD-48A2A70713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BEE382C-8601-BD80-7BCC-30F328BF8C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DE58D-0F2F-4D8B-9C22-A75F4955FA7B}" type="slidenum">
              <a:rPr lang="en-CA" altLang="en-US"/>
              <a:pPr/>
              <a:t>35</a:t>
            </a:fld>
            <a:endParaRPr lang="en-CA" altLang="en-US"/>
          </a:p>
        </p:txBody>
      </p:sp>
      <p:sp>
        <p:nvSpPr>
          <p:cNvPr id="789506" name="Rectangle 2">
            <a:extLst>
              <a:ext uri="{FF2B5EF4-FFF2-40B4-BE49-F238E27FC236}">
                <a16:creationId xmlns:a16="http://schemas.microsoft.com/office/drawing/2014/main" id="{C512FBE0-69D9-9F72-A7CF-7F4C7CFF816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9507" name="Rectangle 3">
            <a:extLst>
              <a:ext uri="{FF2B5EF4-FFF2-40B4-BE49-F238E27FC236}">
                <a16:creationId xmlns:a16="http://schemas.microsoft.com/office/drawing/2014/main" id="{BA3D8144-3B35-2289-1E92-240D3FC03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0B4E475-55B9-A8BB-FDE2-7587FD737A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BE78E2-1D5E-4D99-9B1F-60C7C9C99E94}" type="slidenum">
              <a:rPr lang="en-CA" altLang="en-US"/>
              <a:pPr/>
              <a:t>36</a:t>
            </a:fld>
            <a:endParaRPr lang="en-CA" altLang="en-US"/>
          </a:p>
        </p:txBody>
      </p:sp>
      <p:sp>
        <p:nvSpPr>
          <p:cNvPr id="791554" name="Rectangle 2">
            <a:extLst>
              <a:ext uri="{FF2B5EF4-FFF2-40B4-BE49-F238E27FC236}">
                <a16:creationId xmlns:a16="http://schemas.microsoft.com/office/drawing/2014/main" id="{A48117E7-797F-6875-7D52-4E8A9FF24E2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1555" name="Rectangle 3">
            <a:extLst>
              <a:ext uri="{FF2B5EF4-FFF2-40B4-BE49-F238E27FC236}">
                <a16:creationId xmlns:a16="http://schemas.microsoft.com/office/drawing/2014/main" id="{40E2AB40-D1B0-8894-6221-3B165336E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89C807D-2A9E-9C5E-5639-BE600B9B1C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7C1239-D6BA-4F56-B7AC-5FA672AC5C7D}" type="slidenum">
              <a:rPr lang="en-CA" altLang="en-US"/>
              <a:pPr/>
              <a:t>37</a:t>
            </a:fld>
            <a:endParaRPr lang="en-CA" altLang="en-US"/>
          </a:p>
        </p:txBody>
      </p:sp>
      <p:sp>
        <p:nvSpPr>
          <p:cNvPr id="793602" name="Rectangle 2">
            <a:extLst>
              <a:ext uri="{FF2B5EF4-FFF2-40B4-BE49-F238E27FC236}">
                <a16:creationId xmlns:a16="http://schemas.microsoft.com/office/drawing/2014/main" id="{C85F2784-9A24-1036-373B-0E2BCBCF917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3603" name="Rectangle 3">
            <a:extLst>
              <a:ext uri="{FF2B5EF4-FFF2-40B4-BE49-F238E27FC236}">
                <a16:creationId xmlns:a16="http://schemas.microsoft.com/office/drawing/2014/main" id="{78D1A012-B1E0-6803-AA1A-DB38247542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2CAFAA2-B0DB-6FC7-BAB2-9907886F2F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6AAEA8-CEE3-419F-B3B7-E7D0A25B29AD}" type="slidenum">
              <a:rPr lang="en-CA" altLang="en-US"/>
              <a:pPr/>
              <a:t>38</a:t>
            </a:fld>
            <a:endParaRPr lang="en-CA" altLang="en-US"/>
          </a:p>
        </p:txBody>
      </p:sp>
      <p:sp>
        <p:nvSpPr>
          <p:cNvPr id="724994" name="Rectangle 2">
            <a:extLst>
              <a:ext uri="{FF2B5EF4-FFF2-40B4-BE49-F238E27FC236}">
                <a16:creationId xmlns:a16="http://schemas.microsoft.com/office/drawing/2014/main" id="{D0DEC7F0-AC2B-43C8-8100-7CDA9726F22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A31CFF58-EDC7-E3B8-B831-BC7F5FA8A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833B89F-93A2-AC55-305A-3B32D163FA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5251C0-A227-4FA1-A20F-C1D6FD8D10C2}" type="slidenum">
              <a:rPr lang="en-CA" altLang="en-US"/>
              <a:pPr/>
              <a:t>40</a:t>
            </a:fld>
            <a:endParaRPr lang="en-CA" altLang="en-US"/>
          </a:p>
        </p:txBody>
      </p:sp>
      <p:sp>
        <p:nvSpPr>
          <p:cNvPr id="728066" name="Rectangle 2">
            <a:extLst>
              <a:ext uri="{FF2B5EF4-FFF2-40B4-BE49-F238E27FC236}">
                <a16:creationId xmlns:a16="http://schemas.microsoft.com/office/drawing/2014/main" id="{9CEFAFAB-C50F-E616-1C95-A9697202BA7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8067" name="Rectangle 3">
            <a:extLst>
              <a:ext uri="{FF2B5EF4-FFF2-40B4-BE49-F238E27FC236}">
                <a16:creationId xmlns:a16="http://schemas.microsoft.com/office/drawing/2014/main" id="{9B1BBD4B-6702-DAF6-8CD0-1823C7E459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667CE43-6D53-80E2-D7AB-D9C2F78712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D70964-E842-43E9-B075-5CFC41A3E233}" type="slidenum">
              <a:rPr lang="en-CA" altLang="en-US"/>
              <a:pPr/>
              <a:t>41</a:t>
            </a:fld>
            <a:endParaRPr lang="en-CA" altLang="en-US"/>
          </a:p>
        </p:txBody>
      </p:sp>
      <p:sp>
        <p:nvSpPr>
          <p:cNvPr id="730114" name="Rectangle 2">
            <a:extLst>
              <a:ext uri="{FF2B5EF4-FFF2-40B4-BE49-F238E27FC236}">
                <a16:creationId xmlns:a16="http://schemas.microsoft.com/office/drawing/2014/main" id="{FE712A84-1D44-2DF0-8010-69CD43FCB55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0115" name="Rectangle 3">
            <a:extLst>
              <a:ext uri="{FF2B5EF4-FFF2-40B4-BE49-F238E27FC236}">
                <a16:creationId xmlns:a16="http://schemas.microsoft.com/office/drawing/2014/main" id="{38F22DDB-5631-9A4E-70EE-1790FF340D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E5FD562-956D-FEFC-FE1E-221935C7C1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9C5D68-0DA4-48D2-8DEE-7F78A4034D4D}" type="slidenum">
              <a:rPr lang="en-CA" altLang="en-US"/>
              <a:pPr/>
              <a:t>48</a:t>
            </a:fld>
            <a:endParaRPr lang="en-CA" altLang="en-US"/>
          </a:p>
        </p:txBody>
      </p:sp>
      <p:sp>
        <p:nvSpPr>
          <p:cNvPr id="738306" name="Rectangle 2">
            <a:extLst>
              <a:ext uri="{FF2B5EF4-FFF2-40B4-BE49-F238E27FC236}">
                <a16:creationId xmlns:a16="http://schemas.microsoft.com/office/drawing/2014/main" id="{391A40EA-6444-897C-C639-D5FC96D7ED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8307" name="Rectangle 3">
            <a:extLst>
              <a:ext uri="{FF2B5EF4-FFF2-40B4-BE49-F238E27FC236}">
                <a16:creationId xmlns:a16="http://schemas.microsoft.com/office/drawing/2014/main" id="{FB1C829F-A946-70F3-BA83-10A75E58A3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9365EEC-10CD-2C53-C7E5-ADDD0AD9DA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5201D8-1DBE-4249-8D7C-9FF3B32B9DB4}" type="slidenum">
              <a:rPr lang="en-CA" altLang="en-US"/>
              <a:pPr/>
              <a:t>7</a:t>
            </a:fld>
            <a:endParaRPr lang="en-CA" altLang="en-US"/>
          </a:p>
        </p:txBody>
      </p:sp>
      <p:sp>
        <p:nvSpPr>
          <p:cNvPr id="729090" name="Rectangle 2">
            <a:extLst>
              <a:ext uri="{FF2B5EF4-FFF2-40B4-BE49-F238E27FC236}">
                <a16:creationId xmlns:a16="http://schemas.microsoft.com/office/drawing/2014/main" id="{C74170DD-28D4-CF57-619B-21EB2A0DEC1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9091" name="Rectangle 3">
            <a:extLst>
              <a:ext uri="{FF2B5EF4-FFF2-40B4-BE49-F238E27FC236}">
                <a16:creationId xmlns:a16="http://schemas.microsoft.com/office/drawing/2014/main" id="{55269755-C81D-ECCB-4830-95FD4E5FF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E8BC2FF-B6D6-62B6-BC20-ABE1346DB2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0D3A83-3490-4087-9D35-FAAB40304D08}" type="slidenum">
              <a:rPr lang="en-CA" altLang="en-US"/>
              <a:pPr/>
              <a:t>49</a:t>
            </a:fld>
            <a:endParaRPr lang="en-CA" altLang="en-US"/>
          </a:p>
        </p:txBody>
      </p:sp>
      <p:sp>
        <p:nvSpPr>
          <p:cNvPr id="740354" name="Rectangle 2">
            <a:extLst>
              <a:ext uri="{FF2B5EF4-FFF2-40B4-BE49-F238E27FC236}">
                <a16:creationId xmlns:a16="http://schemas.microsoft.com/office/drawing/2014/main" id="{4341512A-1472-0EC7-D786-54F82D515EC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0355" name="Rectangle 3">
            <a:extLst>
              <a:ext uri="{FF2B5EF4-FFF2-40B4-BE49-F238E27FC236}">
                <a16:creationId xmlns:a16="http://schemas.microsoft.com/office/drawing/2014/main" id="{B122D67E-B55C-A764-EE9E-812C897BE8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B74187-3D46-DB2B-D597-A234458CA3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E0CC6B-7D3A-457F-BAD0-42790B4F01FF}" type="slidenum">
              <a:rPr lang="en-CA" altLang="en-US"/>
              <a:pPr/>
              <a:t>51</a:t>
            </a:fld>
            <a:endParaRPr lang="en-CA" altLang="en-US"/>
          </a:p>
        </p:txBody>
      </p:sp>
      <p:sp>
        <p:nvSpPr>
          <p:cNvPr id="743426" name="Rectangle 2">
            <a:extLst>
              <a:ext uri="{FF2B5EF4-FFF2-40B4-BE49-F238E27FC236}">
                <a16:creationId xmlns:a16="http://schemas.microsoft.com/office/drawing/2014/main" id="{E44B82EA-FF9B-6E17-D62B-B3BBC51AD35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7" name="Rectangle 3">
            <a:extLst>
              <a:ext uri="{FF2B5EF4-FFF2-40B4-BE49-F238E27FC236}">
                <a16:creationId xmlns:a16="http://schemas.microsoft.com/office/drawing/2014/main" id="{114EC216-CF5E-EB34-AA1C-E8B2D3472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5DADD64-6560-D593-FBCE-9DB3629BE0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BF89AA-15D8-4ADF-8FF4-8C28E27C0FC4}" type="slidenum">
              <a:rPr lang="en-CA" altLang="en-US"/>
              <a:pPr/>
              <a:t>55</a:t>
            </a:fld>
            <a:endParaRPr lang="en-CA" altLang="en-US"/>
          </a:p>
        </p:txBody>
      </p:sp>
      <p:sp>
        <p:nvSpPr>
          <p:cNvPr id="748546" name="Rectangle 2">
            <a:extLst>
              <a:ext uri="{FF2B5EF4-FFF2-40B4-BE49-F238E27FC236}">
                <a16:creationId xmlns:a16="http://schemas.microsoft.com/office/drawing/2014/main" id="{572726E0-8035-0A19-5202-075F891F898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8547" name="Rectangle 3">
            <a:extLst>
              <a:ext uri="{FF2B5EF4-FFF2-40B4-BE49-F238E27FC236}">
                <a16:creationId xmlns:a16="http://schemas.microsoft.com/office/drawing/2014/main" id="{604C3694-DA1E-C64B-63F9-1A63C3742E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62AE5E5-2684-7DED-EA89-F925D356C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08B1B7-E709-41B5-8566-FFD4BC7394A0}" type="slidenum">
              <a:rPr lang="en-CA" altLang="en-US"/>
              <a:pPr/>
              <a:t>57</a:t>
            </a:fld>
            <a:endParaRPr lang="en-CA" altLang="en-US"/>
          </a:p>
        </p:txBody>
      </p:sp>
      <p:sp>
        <p:nvSpPr>
          <p:cNvPr id="751618" name="Rectangle 2">
            <a:extLst>
              <a:ext uri="{FF2B5EF4-FFF2-40B4-BE49-F238E27FC236}">
                <a16:creationId xmlns:a16="http://schemas.microsoft.com/office/drawing/2014/main" id="{A716799E-E3EF-657B-198B-826A81AAE32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1619" name="Rectangle 3">
            <a:extLst>
              <a:ext uri="{FF2B5EF4-FFF2-40B4-BE49-F238E27FC236}">
                <a16:creationId xmlns:a16="http://schemas.microsoft.com/office/drawing/2014/main" id="{71C04384-C271-559C-14B8-5066070357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08548B9-DBEE-3F36-5A06-67DA31B800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4DEBDD-A0DA-4565-AADD-2C5B506ED270}" type="slidenum">
              <a:rPr lang="en-CA" altLang="en-US"/>
              <a:pPr/>
              <a:t>58</a:t>
            </a:fld>
            <a:endParaRPr lang="en-CA" altLang="en-US"/>
          </a:p>
        </p:txBody>
      </p:sp>
      <p:sp>
        <p:nvSpPr>
          <p:cNvPr id="753666" name="Rectangle 2">
            <a:extLst>
              <a:ext uri="{FF2B5EF4-FFF2-40B4-BE49-F238E27FC236}">
                <a16:creationId xmlns:a16="http://schemas.microsoft.com/office/drawing/2014/main" id="{1CD09B24-361E-88EF-4F8D-95AED77D34A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3667" name="Rectangle 3">
            <a:extLst>
              <a:ext uri="{FF2B5EF4-FFF2-40B4-BE49-F238E27FC236}">
                <a16:creationId xmlns:a16="http://schemas.microsoft.com/office/drawing/2014/main" id="{ACA5358A-FBFD-1B36-BE15-C63F37249E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BB45333-BF48-4DB4-20E2-F5CBDB1044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0D7378-E296-4872-868E-307F844058C1}" type="slidenum">
              <a:rPr lang="en-CA" altLang="en-US"/>
              <a:pPr/>
              <a:t>59</a:t>
            </a:fld>
            <a:endParaRPr lang="en-CA" altLang="en-US"/>
          </a:p>
        </p:txBody>
      </p:sp>
      <p:sp>
        <p:nvSpPr>
          <p:cNvPr id="755714" name="Rectangle 2">
            <a:extLst>
              <a:ext uri="{FF2B5EF4-FFF2-40B4-BE49-F238E27FC236}">
                <a16:creationId xmlns:a16="http://schemas.microsoft.com/office/drawing/2014/main" id="{5307CB7A-975A-56C8-D3FB-F06A678C278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5715" name="Rectangle 3">
            <a:extLst>
              <a:ext uri="{FF2B5EF4-FFF2-40B4-BE49-F238E27FC236}">
                <a16:creationId xmlns:a16="http://schemas.microsoft.com/office/drawing/2014/main" id="{52777207-0945-E2E7-5748-D39A8C5D2A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1782D99-F5E4-E56A-74E3-92BC844B4D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849EF6-221A-4412-99C3-B3FA0BF308AD}" type="slidenum">
              <a:rPr lang="en-CA" altLang="en-US"/>
              <a:pPr/>
              <a:t>61</a:t>
            </a:fld>
            <a:endParaRPr lang="en-CA" altLang="en-US"/>
          </a:p>
        </p:txBody>
      </p:sp>
      <p:sp>
        <p:nvSpPr>
          <p:cNvPr id="758786" name="Rectangle 2">
            <a:extLst>
              <a:ext uri="{FF2B5EF4-FFF2-40B4-BE49-F238E27FC236}">
                <a16:creationId xmlns:a16="http://schemas.microsoft.com/office/drawing/2014/main" id="{0551359D-DF15-2074-4C2C-5BBE98DAF01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8787" name="Rectangle 3">
            <a:extLst>
              <a:ext uri="{FF2B5EF4-FFF2-40B4-BE49-F238E27FC236}">
                <a16:creationId xmlns:a16="http://schemas.microsoft.com/office/drawing/2014/main" id="{712327F0-C23E-6A62-644B-3DFD7ADBE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E018A12-A892-1499-FE2E-78A3A8D081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26A0B1-E277-471C-8C4B-592DCD98CBB0}" type="slidenum">
              <a:rPr lang="en-CA" altLang="en-US"/>
              <a:pPr/>
              <a:t>62</a:t>
            </a:fld>
            <a:endParaRPr lang="en-CA" altLang="en-US"/>
          </a:p>
        </p:txBody>
      </p:sp>
      <p:sp>
        <p:nvSpPr>
          <p:cNvPr id="761858" name="Rectangle 2">
            <a:extLst>
              <a:ext uri="{FF2B5EF4-FFF2-40B4-BE49-F238E27FC236}">
                <a16:creationId xmlns:a16="http://schemas.microsoft.com/office/drawing/2014/main" id="{0B1F9F6E-8D33-F881-A429-ACEF63E8DC0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1859" name="Rectangle 3">
            <a:extLst>
              <a:ext uri="{FF2B5EF4-FFF2-40B4-BE49-F238E27FC236}">
                <a16:creationId xmlns:a16="http://schemas.microsoft.com/office/drawing/2014/main" id="{A9DA6FCE-A93E-B0B2-7421-9DDF676EA6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2573D8D-6DD9-651F-D392-4309E879EC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46F389-779D-4D66-AF75-6F2F6D082D1C}" type="slidenum">
              <a:rPr lang="en-CA" altLang="en-US"/>
              <a:pPr/>
              <a:t>64</a:t>
            </a:fld>
            <a:endParaRPr lang="en-CA" altLang="en-US"/>
          </a:p>
        </p:txBody>
      </p:sp>
      <p:sp>
        <p:nvSpPr>
          <p:cNvPr id="764930" name="Rectangle 2">
            <a:extLst>
              <a:ext uri="{FF2B5EF4-FFF2-40B4-BE49-F238E27FC236}">
                <a16:creationId xmlns:a16="http://schemas.microsoft.com/office/drawing/2014/main" id="{E5FBE79C-36EE-1647-1E79-5D9FB6B3A4E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4931" name="Rectangle 3">
            <a:extLst>
              <a:ext uri="{FF2B5EF4-FFF2-40B4-BE49-F238E27FC236}">
                <a16:creationId xmlns:a16="http://schemas.microsoft.com/office/drawing/2014/main" id="{8EDCBC94-19CC-0829-D7D7-DC8EDB55E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4ECBD14-7444-D2C2-1B7B-5824C0ECFC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B8F579-E441-4ADB-A610-3580EE4187DE}" type="slidenum">
              <a:rPr lang="en-CA" altLang="en-US"/>
              <a:pPr/>
              <a:t>65</a:t>
            </a:fld>
            <a:endParaRPr lang="en-CA" altLang="en-US"/>
          </a:p>
        </p:txBody>
      </p:sp>
      <p:sp>
        <p:nvSpPr>
          <p:cNvPr id="766978" name="Rectangle 2">
            <a:extLst>
              <a:ext uri="{FF2B5EF4-FFF2-40B4-BE49-F238E27FC236}">
                <a16:creationId xmlns:a16="http://schemas.microsoft.com/office/drawing/2014/main" id="{E9287F8D-6634-EDDE-30D6-CF695FB2E75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>
            <a:extLst>
              <a:ext uri="{FF2B5EF4-FFF2-40B4-BE49-F238E27FC236}">
                <a16:creationId xmlns:a16="http://schemas.microsoft.com/office/drawing/2014/main" id="{9D7CF335-6EC7-AD90-F758-B01FCA8E45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4309D5A-258F-EED5-7B1A-9F5CDC928D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318D66-868B-4238-A5A7-3A213A334462}" type="slidenum">
              <a:rPr lang="en-CA" altLang="en-US"/>
              <a:pPr/>
              <a:t>8</a:t>
            </a:fld>
            <a:endParaRPr lang="en-CA" altLang="en-US"/>
          </a:p>
        </p:txBody>
      </p:sp>
      <p:sp>
        <p:nvSpPr>
          <p:cNvPr id="740354" name="Rectangle 2">
            <a:extLst>
              <a:ext uri="{FF2B5EF4-FFF2-40B4-BE49-F238E27FC236}">
                <a16:creationId xmlns:a16="http://schemas.microsoft.com/office/drawing/2014/main" id="{46BE6D21-2F87-A061-0434-E4D74995FBE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0355" name="Rectangle 3">
            <a:extLst>
              <a:ext uri="{FF2B5EF4-FFF2-40B4-BE49-F238E27FC236}">
                <a16:creationId xmlns:a16="http://schemas.microsoft.com/office/drawing/2014/main" id="{BE99B664-0B53-9E20-B20D-4E2DDA827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9A1F06D-A0A7-0332-B3E9-0D8C2565D7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1300A1-435B-4649-B7AD-A6DC0D5B9ABD}" type="slidenum">
              <a:rPr lang="en-CA" altLang="en-US"/>
              <a:pPr/>
              <a:t>68</a:t>
            </a:fld>
            <a:endParaRPr lang="en-CA" altLang="en-US"/>
          </a:p>
        </p:txBody>
      </p:sp>
      <p:sp>
        <p:nvSpPr>
          <p:cNvPr id="771074" name="Rectangle 2">
            <a:extLst>
              <a:ext uri="{FF2B5EF4-FFF2-40B4-BE49-F238E27FC236}">
                <a16:creationId xmlns:a16="http://schemas.microsoft.com/office/drawing/2014/main" id="{C6319028-40BE-2BF8-E3BC-8A9E66EE13D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1075" name="Rectangle 3">
            <a:extLst>
              <a:ext uri="{FF2B5EF4-FFF2-40B4-BE49-F238E27FC236}">
                <a16:creationId xmlns:a16="http://schemas.microsoft.com/office/drawing/2014/main" id="{993D4000-809D-7C37-B6AE-E77A18D44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A41EEDC-792D-A77F-0DBD-234B426851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9A5643-38CD-4242-A6EA-0F7BE576358E}" type="slidenum">
              <a:rPr lang="en-CA" altLang="en-US"/>
              <a:pPr/>
              <a:t>69</a:t>
            </a:fld>
            <a:endParaRPr lang="en-CA" altLang="en-US"/>
          </a:p>
        </p:txBody>
      </p:sp>
      <p:sp>
        <p:nvSpPr>
          <p:cNvPr id="773122" name="Rectangle 2">
            <a:extLst>
              <a:ext uri="{FF2B5EF4-FFF2-40B4-BE49-F238E27FC236}">
                <a16:creationId xmlns:a16="http://schemas.microsoft.com/office/drawing/2014/main" id="{F836B20B-F4EA-9B10-012B-5607BF0299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3123" name="Rectangle 3">
            <a:extLst>
              <a:ext uri="{FF2B5EF4-FFF2-40B4-BE49-F238E27FC236}">
                <a16:creationId xmlns:a16="http://schemas.microsoft.com/office/drawing/2014/main" id="{05A7FDA5-55D8-4F2E-8A31-BCAE945C1B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E10D314-330C-1B6B-5CF9-76D2EB7C0D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0FF52B-9010-48DA-B67D-853AEC40CBE3}" type="slidenum">
              <a:rPr lang="en-CA" altLang="en-US"/>
              <a:pPr/>
              <a:t>71</a:t>
            </a:fld>
            <a:endParaRPr lang="en-CA" altLang="en-US"/>
          </a:p>
        </p:txBody>
      </p:sp>
      <p:sp>
        <p:nvSpPr>
          <p:cNvPr id="776194" name="Rectangle 2">
            <a:extLst>
              <a:ext uri="{FF2B5EF4-FFF2-40B4-BE49-F238E27FC236}">
                <a16:creationId xmlns:a16="http://schemas.microsoft.com/office/drawing/2014/main" id="{7E197D14-6CF0-AD58-FFBC-07530537A5F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>
            <a:extLst>
              <a:ext uri="{FF2B5EF4-FFF2-40B4-BE49-F238E27FC236}">
                <a16:creationId xmlns:a16="http://schemas.microsoft.com/office/drawing/2014/main" id="{F592A363-993A-F79E-C1A5-F735649CD2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63CA4A5-8BFE-EAF9-F9F4-97D2E1B4F8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383E8E-5D8C-489B-8B8C-C62A2020516C}" type="slidenum">
              <a:rPr lang="en-CA" altLang="en-US"/>
              <a:pPr/>
              <a:t>72</a:t>
            </a:fld>
            <a:endParaRPr lang="en-CA" altLang="en-US"/>
          </a:p>
        </p:txBody>
      </p:sp>
      <p:sp>
        <p:nvSpPr>
          <p:cNvPr id="779266" name="Rectangle 2">
            <a:extLst>
              <a:ext uri="{FF2B5EF4-FFF2-40B4-BE49-F238E27FC236}">
                <a16:creationId xmlns:a16="http://schemas.microsoft.com/office/drawing/2014/main" id="{9C47E48A-0B8B-E6E2-C8B0-CDD65BCD663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>
            <a:extLst>
              <a:ext uri="{FF2B5EF4-FFF2-40B4-BE49-F238E27FC236}">
                <a16:creationId xmlns:a16="http://schemas.microsoft.com/office/drawing/2014/main" id="{195421CD-79B7-1699-EEEB-AB7E948D7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3491816-57EF-C4B8-2A70-65483346DF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3FFD91-AEB3-41E6-8C1E-778DF3B3BCF0}" type="slidenum">
              <a:rPr lang="en-CA" altLang="en-US"/>
              <a:pPr/>
              <a:t>74</a:t>
            </a:fld>
            <a:endParaRPr lang="en-CA" altLang="en-US"/>
          </a:p>
        </p:txBody>
      </p:sp>
      <p:sp>
        <p:nvSpPr>
          <p:cNvPr id="782338" name="Rectangle 2">
            <a:extLst>
              <a:ext uri="{FF2B5EF4-FFF2-40B4-BE49-F238E27FC236}">
                <a16:creationId xmlns:a16="http://schemas.microsoft.com/office/drawing/2014/main" id="{3626605B-B217-7B54-BBBB-6F969DF8FC4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>
            <a:extLst>
              <a:ext uri="{FF2B5EF4-FFF2-40B4-BE49-F238E27FC236}">
                <a16:creationId xmlns:a16="http://schemas.microsoft.com/office/drawing/2014/main" id="{4D974BBB-92DB-387F-01FD-025FC2F30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11FC141-9413-F653-B5A2-F889B692D7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E83173-74EE-44E5-8F4B-AA718A00B5E3}" type="slidenum">
              <a:rPr lang="en-CA" altLang="en-US"/>
              <a:pPr/>
              <a:t>75</a:t>
            </a:fld>
            <a:endParaRPr lang="en-CA" altLang="en-US"/>
          </a:p>
        </p:txBody>
      </p:sp>
      <p:sp>
        <p:nvSpPr>
          <p:cNvPr id="784386" name="Rectangle 2">
            <a:extLst>
              <a:ext uri="{FF2B5EF4-FFF2-40B4-BE49-F238E27FC236}">
                <a16:creationId xmlns:a16="http://schemas.microsoft.com/office/drawing/2014/main" id="{5C00B433-1611-E44D-C53F-4EB9402727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>
            <a:extLst>
              <a:ext uri="{FF2B5EF4-FFF2-40B4-BE49-F238E27FC236}">
                <a16:creationId xmlns:a16="http://schemas.microsoft.com/office/drawing/2014/main" id="{FE7A85DE-56D8-2CE9-D624-54E4C5A58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4ABA1CA-77EA-7BC6-6643-50680228BE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4EB0EF-5973-41FE-ABC2-70952DB683F0}" type="slidenum">
              <a:rPr lang="en-CA" altLang="en-US"/>
              <a:pPr/>
              <a:t>76</a:t>
            </a:fld>
            <a:endParaRPr lang="en-CA" altLang="en-US"/>
          </a:p>
        </p:txBody>
      </p:sp>
      <p:sp>
        <p:nvSpPr>
          <p:cNvPr id="786434" name="Rectangle 2">
            <a:extLst>
              <a:ext uri="{FF2B5EF4-FFF2-40B4-BE49-F238E27FC236}">
                <a16:creationId xmlns:a16="http://schemas.microsoft.com/office/drawing/2014/main" id="{75EEDF51-4CBC-8F7D-D1C2-1EB175CB3DC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>
            <a:extLst>
              <a:ext uri="{FF2B5EF4-FFF2-40B4-BE49-F238E27FC236}">
                <a16:creationId xmlns:a16="http://schemas.microsoft.com/office/drawing/2014/main" id="{AA182351-17F2-5E18-7F92-7CF2BF9A18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BEE62C9-B9F6-748E-F62C-47FF80EE7C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2D3F47-AF9C-4087-95AF-7B04CD2349F1}" type="slidenum">
              <a:rPr lang="en-CA" altLang="en-US"/>
              <a:pPr/>
              <a:t>77</a:t>
            </a:fld>
            <a:endParaRPr lang="en-CA" altLang="en-US"/>
          </a:p>
        </p:txBody>
      </p:sp>
      <p:sp>
        <p:nvSpPr>
          <p:cNvPr id="788482" name="Rectangle 2">
            <a:extLst>
              <a:ext uri="{FF2B5EF4-FFF2-40B4-BE49-F238E27FC236}">
                <a16:creationId xmlns:a16="http://schemas.microsoft.com/office/drawing/2014/main" id="{B1779237-B668-C122-771A-0A2C4A03C4E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>
            <a:extLst>
              <a:ext uri="{FF2B5EF4-FFF2-40B4-BE49-F238E27FC236}">
                <a16:creationId xmlns:a16="http://schemas.microsoft.com/office/drawing/2014/main" id="{0F1678FE-F868-4B8C-E6EE-EBD489F48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F46440E-4A9D-0766-4B94-7AC657683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BEF2A4-0CC8-40E2-B521-2436AE7143A5}" type="slidenum">
              <a:rPr lang="en-CA" altLang="en-US"/>
              <a:pPr/>
              <a:t>79</a:t>
            </a:fld>
            <a:endParaRPr lang="en-CA" altLang="en-US"/>
          </a:p>
        </p:txBody>
      </p:sp>
      <p:sp>
        <p:nvSpPr>
          <p:cNvPr id="791554" name="Rectangle 2">
            <a:extLst>
              <a:ext uri="{FF2B5EF4-FFF2-40B4-BE49-F238E27FC236}">
                <a16:creationId xmlns:a16="http://schemas.microsoft.com/office/drawing/2014/main" id="{687FFE48-6DE9-24F8-AD8B-99F5B18120E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1555" name="Rectangle 3">
            <a:extLst>
              <a:ext uri="{FF2B5EF4-FFF2-40B4-BE49-F238E27FC236}">
                <a16:creationId xmlns:a16="http://schemas.microsoft.com/office/drawing/2014/main" id="{77D58916-6F17-404D-2E57-AEF0C6C53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0DDDE51-623E-33B4-AD8E-ADA0D11E6C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736C87-4AFB-4532-921F-196802372728}" type="slidenum">
              <a:rPr lang="en-CA" altLang="en-US"/>
              <a:pPr/>
              <a:t>81</a:t>
            </a:fld>
            <a:endParaRPr lang="en-CA" altLang="en-US"/>
          </a:p>
        </p:txBody>
      </p:sp>
      <p:sp>
        <p:nvSpPr>
          <p:cNvPr id="794626" name="Rectangle 2">
            <a:extLst>
              <a:ext uri="{FF2B5EF4-FFF2-40B4-BE49-F238E27FC236}">
                <a16:creationId xmlns:a16="http://schemas.microsoft.com/office/drawing/2014/main" id="{A3208A9A-0D45-A02F-026B-36D657D8B45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>
            <a:extLst>
              <a:ext uri="{FF2B5EF4-FFF2-40B4-BE49-F238E27FC236}">
                <a16:creationId xmlns:a16="http://schemas.microsoft.com/office/drawing/2014/main" id="{AF25F9CF-A6AF-E0AE-7BD8-22200C66C2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D530C19-408A-746C-C2C6-8E61874462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D18706-8991-4F58-BFA4-783AF9DAD1D0}" type="slidenum">
              <a:rPr lang="en-CA" altLang="en-US"/>
              <a:pPr/>
              <a:t>9</a:t>
            </a:fld>
            <a:endParaRPr lang="en-CA" altLang="en-US"/>
          </a:p>
        </p:txBody>
      </p:sp>
      <p:sp>
        <p:nvSpPr>
          <p:cNvPr id="742402" name="Rectangle 2">
            <a:extLst>
              <a:ext uri="{FF2B5EF4-FFF2-40B4-BE49-F238E27FC236}">
                <a16:creationId xmlns:a16="http://schemas.microsoft.com/office/drawing/2014/main" id="{E6CAAD36-80A9-3A5D-1AF9-7DC9FBBF064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>
            <a:extLst>
              <a:ext uri="{FF2B5EF4-FFF2-40B4-BE49-F238E27FC236}">
                <a16:creationId xmlns:a16="http://schemas.microsoft.com/office/drawing/2014/main" id="{804D80E5-0784-9A1C-A64F-09350EA9D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117A9D6-982E-4E52-9E42-F7AFA775A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AD16A3-587B-41F7-A006-02C5B69B04C0}" type="slidenum">
              <a:rPr lang="en-CA" altLang="en-US"/>
              <a:pPr/>
              <a:t>82</a:t>
            </a:fld>
            <a:endParaRPr lang="en-CA" altLang="en-US"/>
          </a:p>
        </p:txBody>
      </p:sp>
      <p:sp>
        <p:nvSpPr>
          <p:cNvPr id="796674" name="Rectangle 2">
            <a:extLst>
              <a:ext uri="{FF2B5EF4-FFF2-40B4-BE49-F238E27FC236}">
                <a16:creationId xmlns:a16="http://schemas.microsoft.com/office/drawing/2014/main" id="{5A106EE2-549D-AD98-E96F-955F9C49D2B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>
            <a:extLst>
              <a:ext uri="{FF2B5EF4-FFF2-40B4-BE49-F238E27FC236}">
                <a16:creationId xmlns:a16="http://schemas.microsoft.com/office/drawing/2014/main" id="{DFC2D367-58C3-5CEC-C769-4840FE8F5D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115730B-B11F-501E-E3C9-E0FF49EAF5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8B8ED0-EC4C-4FFF-A759-CD0AE1B7D65B}" type="slidenum">
              <a:rPr lang="en-CA" altLang="en-US"/>
              <a:pPr/>
              <a:t>84</a:t>
            </a:fld>
            <a:endParaRPr lang="en-CA" altLang="en-US"/>
          </a:p>
        </p:txBody>
      </p:sp>
      <p:sp>
        <p:nvSpPr>
          <p:cNvPr id="799746" name="Rectangle 2">
            <a:extLst>
              <a:ext uri="{FF2B5EF4-FFF2-40B4-BE49-F238E27FC236}">
                <a16:creationId xmlns:a16="http://schemas.microsoft.com/office/drawing/2014/main" id="{FF610E0C-1E2C-1E30-7E2F-95AC171B257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9747" name="Rectangle 3">
            <a:extLst>
              <a:ext uri="{FF2B5EF4-FFF2-40B4-BE49-F238E27FC236}">
                <a16:creationId xmlns:a16="http://schemas.microsoft.com/office/drawing/2014/main" id="{CF8F1B96-22ED-B385-6A78-D271EC97CC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B20BDAC-0CDA-B19C-7302-87E924DE1A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8DB512-CAE9-4F6F-9EA4-9432A5475226}" type="slidenum">
              <a:rPr lang="en-CA" altLang="en-US"/>
              <a:pPr/>
              <a:t>85</a:t>
            </a:fld>
            <a:endParaRPr lang="en-CA" altLang="en-US"/>
          </a:p>
        </p:txBody>
      </p:sp>
      <p:sp>
        <p:nvSpPr>
          <p:cNvPr id="801794" name="Rectangle 2">
            <a:extLst>
              <a:ext uri="{FF2B5EF4-FFF2-40B4-BE49-F238E27FC236}">
                <a16:creationId xmlns:a16="http://schemas.microsoft.com/office/drawing/2014/main" id="{7085AD19-7C33-603D-C0C6-33468A0FB87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1795" name="Rectangle 3">
            <a:extLst>
              <a:ext uri="{FF2B5EF4-FFF2-40B4-BE49-F238E27FC236}">
                <a16:creationId xmlns:a16="http://schemas.microsoft.com/office/drawing/2014/main" id="{9AC57B7F-355D-735C-2B68-F50902EA31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46FB46A-F8D7-9431-2164-8A1C2403D9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716F9B-12FC-44D4-93B4-DE956D737E15}" type="slidenum">
              <a:rPr lang="en-CA" altLang="en-US"/>
              <a:pPr/>
              <a:t>86</a:t>
            </a:fld>
            <a:endParaRPr lang="en-CA" altLang="en-US"/>
          </a:p>
        </p:txBody>
      </p:sp>
      <p:sp>
        <p:nvSpPr>
          <p:cNvPr id="803842" name="Rectangle 2">
            <a:extLst>
              <a:ext uri="{FF2B5EF4-FFF2-40B4-BE49-F238E27FC236}">
                <a16:creationId xmlns:a16="http://schemas.microsoft.com/office/drawing/2014/main" id="{3D55BBA9-D47F-2F9B-3CD1-1E287993CDC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3843" name="Rectangle 3">
            <a:extLst>
              <a:ext uri="{FF2B5EF4-FFF2-40B4-BE49-F238E27FC236}">
                <a16:creationId xmlns:a16="http://schemas.microsoft.com/office/drawing/2014/main" id="{D832B4D3-6E68-7764-AE96-8BAB3C8121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0EE225C-C9BD-534F-EECC-7E961058B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9BC12D-557C-4B1D-8AE6-6E356C9FF6AF}" type="slidenum">
              <a:rPr lang="en-CA" altLang="en-US"/>
              <a:pPr/>
              <a:t>87</a:t>
            </a:fld>
            <a:endParaRPr lang="en-CA" altLang="en-US"/>
          </a:p>
        </p:txBody>
      </p:sp>
      <p:sp>
        <p:nvSpPr>
          <p:cNvPr id="805890" name="Rectangle 2">
            <a:extLst>
              <a:ext uri="{FF2B5EF4-FFF2-40B4-BE49-F238E27FC236}">
                <a16:creationId xmlns:a16="http://schemas.microsoft.com/office/drawing/2014/main" id="{3D5E6EF1-80B5-B7F7-0DB9-827D42E914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5891" name="Rectangle 3">
            <a:extLst>
              <a:ext uri="{FF2B5EF4-FFF2-40B4-BE49-F238E27FC236}">
                <a16:creationId xmlns:a16="http://schemas.microsoft.com/office/drawing/2014/main" id="{71124548-382A-8F81-7037-69AB9F4733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FADFA5F-F3B9-8F18-FB16-ED3F0E6DA7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F8DF29-CBE2-49F6-858C-A02CAB8018C4}" type="slidenum">
              <a:rPr lang="en-CA" altLang="en-US"/>
              <a:pPr/>
              <a:t>88</a:t>
            </a:fld>
            <a:endParaRPr lang="en-CA" altLang="en-US"/>
          </a:p>
        </p:txBody>
      </p:sp>
      <p:sp>
        <p:nvSpPr>
          <p:cNvPr id="807938" name="Rectangle 2">
            <a:extLst>
              <a:ext uri="{FF2B5EF4-FFF2-40B4-BE49-F238E27FC236}">
                <a16:creationId xmlns:a16="http://schemas.microsoft.com/office/drawing/2014/main" id="{F36B9F00-6A57-25F5-2A02-1F2E804D159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7939" name="Rectangle 3">
            <a:extLst>
              <a:ext uri="{FF2B5EF4-FFF2-40B4-BE49-F238E27FC236}">
                <a16:creationId xmlns:a16="http://schemas.microsoft.com/office/drawing/2014/main" id="{6E33ADEE-07F9-9224-7B7C-5CFA478D2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CCEC443-D67C-6484-5214-B26A143FB2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0391EB-494A-4C87-BB1C-AC7751663CCF}" type="slidenum">
              <a:rPr lang="en-CA" altLang="en-US"/>
              <a:pPr/>
              <a:t>91</a:t>
            </a:fld>
            <a:endParaRPr lang="en-CA" altLang="en-US"/>
          </a:p>
        </p:txBody>
      </p:sp>
      <p:sp>
        <p:nvSpPr>
          <p:cNvPr id="812034" name="Rectangle 2">
            <a:extLst>
              <a:ext uri="{FF2B5EF4-FFF2-40B4-BE49-F238E27FC236}">
                <a16:creationId xmlns:a16="http://schemas.microsoft.com/office/drawing/2014/main" id="{20077A34-D326-1502-F5CE-01A8CFD21B7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>
            <a:extLst>
              <a:ext uri="{FF2B5EF4-FFF2-40B4-BE49-F238E27FC236}">
                <a16:creationId xmlns:a16="http://schemas.microsoft.com/office/drawing/2014/main" id="{05569B58-E17C-FD57-2C3D-7C5CBC76B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11F8A3A-20C2-5A16-B670-4BF286A629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F021C1-A837-4ED6-8189-CA086AB71F36}" type="slidenum">
              <a:rPr lang="en-CA" altLang="en-US"/>
              <a:pPr/>
              <a:t>92</a:t>
            </a:fld>
            <a:endParaRPr lang="en-CA" altLang="en-US"/>
          </a:p>
        </p:txBody>
      </p:sp>
      <p:sp>
        <p:nvSpPr>
          <p:cNvPr id="724994" name="Rectangle 2">
            <a:extLst>
              <a:ext uri="{FF2B5EF4-FFF2-40B4-BE49-F238E27FC236}">
                <a16:creationId xmlns:a16="http://schemas.microsoft.com/office/drawing/2014/main" id="{FC2D7E49-C66B-B292-84C9-F8FDF711D3C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53345112-90DD-D7D4-B2CF-F930CA088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E0C8FA0-1BB8-A0D8-3847-9C703D49A6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5DC963-F3A7-4057-860C-1595865E2DBF}" type="slidenum">
              <a:rPr lang="en-CA" altLang="en-US"/>
              <a:pPr/>
              <a:t>94</a:t>
            </a:fld>
            <a:endParaRPr lang="en-CA" altLang="en-US"/>
          </a:p>
        </p:txBody>
      </p:sp>
      <p:sp>
        <p:nvSpPr>
          <p:cNvPr id="728066" name="Rectangle 2">
            <a:extLst>
              <a:ext uri="{FF2B5EF4-FFF2-40B4-BE49-F238E27FC236}">
                <a16:creationId xmlns:a16="http://schemas.microsoft.com/office/drawing/2014/main" id="{96F70A02-2EA7-726D-CF9C-36A9E6A9D6A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8067" name="Rectangle 3">
            <a:extLst>
              <a:ext uri="{FF2B5EF4-FFF2-40B4-BE49-F238E27FC236}">
                <a16:creationId xmlns:a16="http://schemas.microsoft.com/office/drawing/2014/main" id="{BA985242-A9B2-9DB3-585E-FC4A0B6FF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6062BF0-101C-E251-B9BE-BBDA0804B3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689F1D-E727-4958-AEE4-D722D4B1BB1A}" type="slidenum">
              <a:rPr lang="en-CA" altLang="en-US"/>
              <a:pPr/>
              <a:t>96</a:t>
            </a:fld>
            <a:endParaRPr lang="en-CA" altLang="en-US"/>
          </a:p>
        </p:txBody>
      </p:sp>
      <p:sp>
        <p:nvSpPr>
          <p:cNvPr id="731138" name="Rectangle 2">
            <a:extLst>
              <a:ext uri="{FF2B5EF4-FFF2-40B4-BE49-F238E27FC236}">
                <a16:creationId xmlns:a16="http://schemas.microsoft.com/office/drawing/2014/main" id="{33304454-A785-CF2F-EF92-3FB6867B9B4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2A993B99-1F38-FC39-1D87-104FA6A9E0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32A7D56-7D5C-4A03-9C02-B435A85DA6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271BC-AE0A-4468-9C30-8F0325FA9EBA}" type="slidenum">
              <a:rPr lang="en-CA" altLang="en-US"/>
              <a:pPr/>
              <a:t>10</a:t>
            </a:fld>
            <a:endParaRPr lang="en-CA" altLang="en-US"/>
          </a:p>
        </p:txBody>
      </p:sp>
      <p:sp>
        <p:nvSpPr>
          <p:cNvPr id="744450" name="Rectangle 2">
            <a:extLst>
              <a:ext uri="{FF2B5EF4-FFF2-40B4-BE49-F238E27FC236}">
                <a16:creationId xmlns:a16="http://schemas.microsoft.com/office/drawing/2014/main" id="{2A39ABD0-D34C-015E-5AB6-71961E0ED73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>
            <a:extLst>
              <a:ext uri="{FF2B5EF4-FFF2-40B4-BE49-F238E27FC236}">
                <a16:creationId xmlns:a16="http://schemas.microsoft.com/office/drawing/2014/main" id="{CB0800E8-CBCF-EDE6-3BBA-B014EC9C9C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267AE3B-1651-B971-9831-6A36AE4AD8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CD8C62-2C60-4C3A-9326-66868495FC2D}" type="slidenum">
              <a:rPr lang="en-CA" altLang="en-US"/>
              <a:pPr/>
              <a:t>98</a:t>
            </a:fld>
            <a:endParaRPr lang="en-CA" altLang="en-US"/>
          </a:p>
        </p:txBody>
      </p:sp>
      <p:sp>
        <p:nvSpPr>
          <p:cNvPr id="734210" name="Rectangle 2">
            <a:extLst>
              <a:ext uri="{FF2B5EF4-FFF2-40B4-BE49-F238E27FC236}">
                <a16:creationId xmlns:a16="http://schemas.microsoft.com/office/drawing/2014/main" id="{5D433158-5087-3582-0324-3C325F22725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4211" name="Rectangle 3">
            <a:extLst>
              <a:ext uri="{FF2B5EF4-FFF2-40B4-BE49-F238E27FC236}">
                <a16:creationId xmlns:a16="http://schemas.microsoft.com/office/drawing/2014/main" id="{3408846D-8FC1-A50E-DA70-21A1C480BA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2154380-E07B-6D47-8CA8-6BA8BFE376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AAB897-034F-430B-BF5A-9330413581BB}" type="slidenum">
              <a:rPr lang="en-CA" altLang="en-US"/>
              <a:pPr/>
              <a:t>100</a:t>
            </a:fld>
            <a:endParaRPr lang="en-CA" altLang="en-US"/>
          </a:p>
        </p:txBody>
      </p:sp>
      <p:sp>
        <p:nvSpPr>
          <p:cNvPr id="737282" name="Rectangle 2">
            <a:extLst>
              <a:ext uri="{FF2B5EF4-FFF2-40B4-BE49-F238E27FC236}">
                <a16:creationId xmlns:a16="http://schemas.microsoft.com/office/drawing/2014/main" id="{ACED5B08-FC9A-0DEF-E926-8D726F38D22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283" name="Rectangle 3">
            <a:extLst>
              <a:ext uri="{FF2B5EF4-FFF2-40B4-BE49-F238E27FC236}">
                <a16:creationId xmlns:a16="http://schemas.microsoft.com/office/drawing/2014/main" id="{A3C2B48A-06FE-8FAC-AF6C-DC35FD24D9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753309E-1840-402F-6938-A5629820E6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975CC9-175E-44B8-9835-579912476DD0}" type="slidenum">
              <a:rPr lang="en-CA" altLang="en-US"/>
              <a:pPr/>
              <a:t>101</a:t>
            </a:fld>
            <a:endParaRPr lang="en-CA" altLang="en-US"/>
          </a:p>
        </p:txBody>
      </p:sp>
      <p:sp>
        <p:nvSpPr>
          <p:cNvPr id="739330" name="Rectangle 2">
            <a:extLst>
              <a:ext uri="{FF2B5EF4-FFF2-40B4-BE49-F238E27FC236}">
                <a16:creationId xmlns:a16="http://schemas.microsoft.com/office/drawing/2014/main" id="{650ECF98-A8E6-C3FE-AF8D-D0D0184D5E7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0ECAF229-E538-7651-555E-6612D58BDE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7F953F4-3F09-FECF-7C4F-499D6AD55C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F88EE7-F5CA-4B95-97B9-DB3E6CF93439}" type="slidenum">
              <a:rPr lang="en-CA" altLang="en-US"/>
              <a:pPr/>
              <a:t>103</a:t>
            </a:fld>
            <a:endParaRPr lang="en-CA" altLang="en-US"/>
          </a:p>
        </p:txBody>
      </p:sp>
      <p:sp>
        <p:nvSpPr>
          <p:cNvPr id="742402" name="Rectangle 2">
            <a:extLst>
              <a:ext uri="{FF2B5EF4-FFF2-40B4-BE49-F238E27FC236}">
                <a16:creationId xmlns:a16="http://schemas.microsoft.com/office/drawing/2014/main" id="{C88D1C2C-ED15-5402-C163-D3F55DE97BE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2403" name="Rectangle 3">
            <a:extLst>
              <a:ext uri="{FF2B5EF4-FFF2-40B4-BE49-F238E27FC236}">
                <a16:creationId xmlns:a16="http://schemas.microsoft.com/office/drawing/2014/main" id="{440C002A-E1C3-5C65-92E7-43318078EB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A0DA51A-149F-F05F-1719-5374880DA7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AF3289-0029-4B8F-97A8-730BA21820C3}" type="slidenum">
              <a:rPr lang="en-CA" altLang="en-US"/>
              <a:pPr/>
              <a:t>105</a:t>
            </a:fld>
            <a:endParaRPr lang="en-CA" altLang="en-US"/>
          </a:p>
        </p:txBody>
      </p:sp>
      <p:sp>
        <p:nvSpPr>
          <p:cNvPr id="745474" name="Rectangle 2">
            <a:extLst>
              <a:ext uri="{FF2B5EF4-FFF2-40B4-BE49-F238E27FC236}">
                <a16:creationId xmlns:a16="http://schemas.microsoft.com/office/drawing/2014/main" id="{D03CDD0A-E94B-C574-CE3D-CDC8FFA5CF7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5475" name="Rectangle 3">
            <a:extLst>
              <a:ext uri="{FF2B5EF4-FFF2-40B4-BE49-F238E27FC236}">
                <a16:creationId xmlns:a16="http://schemas.microsoft.com/office/drawing/2014/main" id="{07749A7E-DBE5-42E1-785D-45C38F93FF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8BDFD45-DD13-F8A5-459F-B164D004C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6444E3-B1F5-4DBD-AE53-BF73EB3F5EF6}" type="slidenum">
              <a:rPr lang="en-CA" altLang="en-US"/>
              <a:pPr/>
              <a:t>107</a:t>
            </a:fld>
            <a:endParaRPr lang="en-CA" altLang="en-US"/>
          </a:p>
        </p:txBody>
      </p:sp>
      <p:sp>
        <p:nvSpPr>
          <p:cNvPr id="748546" name="Rectangle 2">
            <a:extLst>
              <a:ext uri="{FF2B5EF4-FFF2-40B4-BE49-F238E27FC236}">
                <a16:creationId xmlns:a16="http://schemas.microsoft.com/office/drawing/2014/main" id="{31868333-16EC-7121-FED7-5DA9825F503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8547" name="Rectangle 3">
            <a:extLst>
              <a:ext uri="{FF2B5EF4-FFF2-40B4-BE49-F238E27FC236}">
                <a16:creationId xmlns:a16="http://schemas.microsoft.com/office/drawing/2014/main" id="{D256E146-1E82-845F-468C-C8842FD40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5942C60-B6E8-DEA3-87A2-1A02F08CAB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2873E-A503-4151-8C35-FE953AF8148E}" type="slidenum">
              <a:rPr lang="en-CA" altLang="en-US"/>
              <a:pPr/>
              <a:t>108</a:t>
            </a:fld>
            <a:endParaRPr lang="en-CA" altLang="en-US"/>
          </a:p>
        </p:txBody>
      </p:sp>
      <p:sp>
        <p:nvSpPr>
          <p:cNvPr id="750594" name="Rectangle 2">
            <a:extLst>
              <a:ext uri="{FF2B5EF4-FFF2-40B4-BE49-F238E27FC236}">
                <a16:creationId xmlns:a16="http://schemas.microsoft.com/office/drawing/2014/main" id="{30619339-DBA6-55A3-C761-C9548CDA3D8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0595" name="Rectangle 3">
            <a:extLst>
              <a:ext uri="{FF2B5EF4-FFF2-40B4-BE49-F238E27FC236}">
                <a16:creationId xmlns:a16="http://schemas.microsoft.com/office/drawing/2014/main" id="{73EC0221-8475-05D3-65C4-B25CA27D55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12AD6A8-6E11-E244-F737-B3579EE2A6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FEC0DB-7763-4DE5-AEF9-051058FED79E}" type="slidenum">
              <a:rPr lang="en-CA" altLang="en-US"/>
              <a:pPr/>
              <a:t>110</a:t>
            </a:fld>
            <a:endParaRPr lang="en-CA" altLang="en-US"/>
          </a:p>
        </p:txBody>
      </p:sp>
      <p:sp>
        <p:nvSpPr>
          <p:cNvPr id="762882" name="Rectangle 2">
            <a:extLst>
              <a:ext uri="{FF2B5EF4-FFF2-40B4-BE49-F238E27FC236}">
                <a16:creationId xmlns:a16="http://schemas.microsoft.com/office/drawing/2014/main" id="{CA583230-B3BB-AA77-82F0-B8B081F1838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2883" name="Rectangle 3">
            <a:extLst>
              <a:ext uri="{FF2B5EF4-FFF2-40B4-BE49-F238E27FC236}">
                <a16:creationId xmlns:a16="http://schemas.microsoft.com/office/drawing/2014/main" id="{5A9480A5-094D-E54C-191E-264F5F8843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CC4DCFA-CCFD-F5C7-E03E-2EB6B0E895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E41977-6B9C-43C3-A5F1-A73810688342}" type="slidenum">
              <a:rPr lang="en-CA" altLang="en-US"/>
              <a:pPr/>
              <a:t>113</a:t>
            </a:fld>
            <a:endParaRPr lang="en-CA" altLang="en-US"/>
          </a:p>
        </p:txBody>
      </p:sp>
      <p:sp>
        <p:nvSpPr>
          <p:cNvPr id="766978" name="Rectangle 2">
            <a:extLst>
              <a:ext uri="{FF2B5EF4-FFF2-40B4-BE49-F238E27FC236}">
                <a16:creationId xmlns:a16="http://schemas.microsoft.com/office/drawing/2014/main" id="{9AE84313-12B6-4DF7-4196-2F6BAA2AB27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6979" name="Rectangle 3">
            <a:extLst>
              <a:ext uri="{FF2B5EF4-FFF2-40B4-BE49-F238E27FC236}">
                <a16:creationId xmlns:a16="http://schemas.microsoft.com/office/drawing/2014/main" id="{B3C603FB-64CE-5ED1-D6C4-2DA0C4C441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460E2F1-41EC-53DE-832C-E05C19A1E4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8F770E-1FBF-49A2-87D9-9CF863008FC0}" type="slidenum">
              <a:rPr lang="en-CA" altLang="en-US"/>
              <a:pPr/>
              <a:t>114</a:t>
            </a:fld>
            <a:endParaRPr lang="en-CA" altLang="en-US"/>
          </a:p>
        </p:txBody>
      </p:sp>
      <p:sp>
        <p:nvSpPr>
          <p:cNvPr id="769026" name="Rectangle 2">
            <a:extLst>
              <a:ext uri="{FF2B5EF4-FFF2-40B4-BE49-F238E27FC236}">
                <a16:creationId xmlns:a16="http://schemas.microsoft.com/office/drawing/2014/main" id="{FEB01229-14DE-BE6B-CE78-34C9D554123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>
            <a:extLst>
              <a:ext uri="{FF2B5EF4-FFF2-40B4-BE49-F238E27FC236}">
                <a16:creationId xmlns:a16="http://schemas.microsoft.com/office/drawing/2014/main" id="{F1F6D478-5EB9-3764-5F09-4AEDF7BAD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519F845-83E5-AB87-CA94-24D069C8A5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FFE70C-BEED-47CA-A07F-34CCF6D7E62F}" type="slidenum">
              <a:rPr lang="en-CA" altLang="en-US"/>
              <a:pPr/>
              <a:t>11</a:t>
            </a:fld>
            <a:endParaRPr lang="en-CA" altLang="en-US"/>
          </a:p>
        </p:txBody>
      </p:sp>
      <p:sp>
        <p:nvSpPr>
          <p:cNvPr id="746498" name="Rectangle 2">
            <a:extLst>
              <a:ext uri="{FF2B5EF4-FFF2-40B4-BE49-F238E27FC236}">
                <a16:creationId xmlns:a16="http://schemas.microsoft.com/office/drawing/2014/main" id="{26574597-9489-E1AD-248B-FE956E2BC1A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>
            <a:extLst>
              <a:ext uri="{FF2B5EF4-FFF2-40B4-BE49-F238E27FC236}">
                <a16:creationId xmlns:a16="http://schemas.microsoft.com/office/drawing/2014/main" id="{4288AF77-972F-EA1D-E47B-6E458563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AAA8183-A9DB-0046-0379-BDFE2603E0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EF07F0-DD0D-4208-AE99-9D67CA0AF17E}" type="slidenum">
              <a:rPr lang="en-CA" altLang="en-US"/>
              <a:pPr/>
              <a:t>115</a:t>
            </a:fld>
            <a:endParaRPr lang="en-CA" altLang="en-US"/>
          </a:p>
        </p:txBody>
      </p:sp>
      <p:sp>
        <p:nvSpPr>
          <p:cNvPr id="771074" name="Rectangle 2">
            <a:extLst>
              <a:ext uri="{FF2B5EF4-FFF2-40B4-BE49-F238E27FC236}">
                <a16:creationId xmlns:a16="http://schemas.microsoft.com/office/drawing/2014/main" id="{7F7D22F6-181D-7B25-C820-5CF8FAA8ECC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1075" name="Rectangle 3">
            <a:extLst>
              <a:ext uri="{FF2B5EF4-FFF2-40B4-BE49-F238E27FC236}">
                <a16:creationId xmlns:a16="http://schemas.microsoft.com/office/drawing/2014/main" id="{6BD94CAC-9BDA-3C60-AFB8-79C3089ED2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D2A6FC7-651B-4031-309F-950B173D2A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5086E-9EFC-4A83-8853-D3146C7F918A}" type="slidenum">
              <a:rPr lang="en-CA" altLang="en-US"/>
              <a:pPr/>
              <a:t>117</a:t>
            </a:fld>
            <a:endParaRPr lang="en-CA" altLang="en-US"/>
          </a:p>
        </p:txBody>
      </p:sp>
      <p:sp>
        <p:nvSpPr>
          <p:cNvPr id="774146" name="Rectangle 2">
            <a:extLst>
              <a:ext uri="{FF2B5EF4-FFF2-40B4-BE49-F238E27FC236}">
                <a16:creationId xmlns:a16="http://schemas.microsoft.com/office/drawing/2014/main" id="{94C3E393-2CC1-C0DF-E700-AAD4E1CF376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7" name="Rectangle 3">
            <a:extLst>
              <a:ext uri="{FF2B5EF4-FFF2-40B4-BE49-F238E27FC236}">
                <a16:creationId xmlns:a16="http://schemas.microsoft.com/office/drawing/2014/main" id="{2224730E-D974-706A-1D85-76DE4F4DE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E27CFDD-F6F1-52CA-53AF-A60A78F9DB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6F22AE-28A5-4C0B-A893-40B51B522747}" type="slidenum">
              <a:rPr lang="en-CA" altLang="en-US"/>
              <a:pPr/>
              <a:t>119</a:t>
            </a:fld>
            <a:endParaRPr lang="en-CA" altLang="en-US"/>
          </a:p>
        </p:txBody>
      </p:sp>
      <p:sp>
        <p:nvSpPr>
          <p:cNvPr id="777218" name="Rectangle 2">
            <a:extLst>
              <a:ext uri="{FF2B5EF4-FFF2-40B4-BE49-F238E27FC236}">
                <a16:creationId xmlns:a16="http://schemas.microsoft.com/office/drawing/2014/main" id="{C4C010D1-5BE8-7C39-E45D-780466D0B09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7219" name="Rectangle 3">
            <a:extLst>
              <a:ext uri="{FF2B5EF4-FFF2-40B4-BE49-F238E27FC236}">
                <a16:creationId xmlns:a16="http://schemas.microsoft.com/office/drawing/2014/main" id="{65072F84-B31E-F528-0E19-72454099B0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269FCB1-846F-363E-056D-4C6CED8374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24AECD-8DDB-420B-BB1E-438A59BB6709}" type="slidenum">
              <a:rPr lang="en-CA" altLang="en-US"/>
              <a:pPr/>
              <a:t>120</a:t>
            </a:fld>
            <a:endParaRPr lang="en-CA" altLang="en-US"/>
          </a:p>
        </p:txBody>
      </p:sp>
      <p:sp>
        <p:nvSpPr>
          <p:cNvPr id="779266" name="Rectangle 2">
            <a:extLst>
              <a:ext uri="{FF2B5EF4-FFF2-40B4-BE49-F238E27FC236}">
                <a16:creationId xmlns:a16="http://schemas.microsoft.com/office/drawing/2014/main" id="{7A73E7B1-64BF-8A99-6F45-6739CBB23B8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>
            <a:extLst>
              <a:ext uri="{FF2B5EF4-FFF2-40B4-BE49-F238E27FC236}">
                <a16:creationId xmlns:a16="http://schemas.microsoft.com/office/drawing/2014/main" id="{D6BF54FB-D2BF-4938-088C-FB8A1BE814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A0F5788-6D72-C7AC-BC3F-A7E6938553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8D5B48-B6D0-4D0C-AB39-0E96E736730B}" type="slidenum">
              <a:rPr lang="en-CA" altLang="en-US"/>
              <a:pPr/>
              <a:t>123</a:t>
            </a:fld>
            <a:endParaRPr lang="en-CA" altLang="en-US"/>
          </a:p>
        </p:txBody>
      </p:sp>
      <p:sp>
        <p:nvSpPr>
          <p:cNvPr id="783362" name="Rectangle 2">
            <a:extLst>
              <a:ext uri="{FF2B5EF4-FFF2-40B4-BE49-F238E27FC236}">
                <a16:creationId xmlns:a16="http://schemas.microsoft.com/office/drawing/2014/main" id="{AB1BC684-089E-DD2E-C715-F074403D47E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>
            <a:extLst>
              <a:ext uri="{FF2B5EF4-FFF2-40B4-BE49-F238E27FC236}">
                <a16:creationId xmlns:a16="http://schemas.microsoft.com/office/drawing/2014/main" id="{5721115B-45AD-EB6A-052B-187A93848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6B39671-AD2C-2EAF-AF3F-85D85A262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D9B254-7086-4F03-8BAF-CCCF74572605}" type="slidenum">
              <a:rPr lang="en-CA" altLang="en-US"/>
              <a:pPr/>
              <a:t>133</a:t>
            </a:fld>
            <a:endParaRPr lang="en-CA" altLang="en-US"/>
          </a:p>
        </p:txBody>
      </p:sp>
      <p:sp>
        <p:nvSpPr>
          <p:cNvPr id="794626" name="Rectangle 2">
            <a:extLst>
              <a:ext uri="{FF2B5EF4-FFF2-40B4-BE49-F238E27FC236}">
                <a16:creationId xmlns:a16="http://schemas.microsoft.com/office/drawing/2014/main" id="{466B5E96-141D-26C5-7983-6ABEF237522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>
            <a:extLst>
              <a:ext uri="{FF2B5EF4-FFF2-40B4-BE49-F238E27FC236}">
                <a16:creationId xmlns:a16="http://schemas.microsoft.com/office/drawing/2014/main" id="{2F6327C1-4BFF-51EA-F8F1-8D6BD1E1D2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45ABE74-4DE3-2FE3-E45C-232F52F5F7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7A3CED-F3BA-4EDA-981F-7CDDCEE154D2}" type="slidenum">
              <a:rPr lang="en-CA" altLang="en-US"/>
              <a:pPr/>
              <a:t>134</a:t>
            </a:fld>
            <a:endParaRPr lang="en-CA" altLang="en-US"/>
          </a:p>
        </p:txBody>
      </p:sp>
      <p:sp>
        <p:nvSpPr>
          <p:cNvPr id="796674" name="Rectangle 2">
            <a:extLst>
              <a:ext uri="{FF2B5EF4-FFF2-40B4-BE49-F238E27FC236}">
                <a16:creationId xmlns:a16="http://schemas.microsoft.com/office/drawing/2014/main" id="{E83A711C-057C-C3A5-BD07-CDE34FAB84F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>
            <a:extLst>
              <a:ext uri="{FF2B5EF4-FFF2-40B4-BE49-F238E27FC236}">
                <a16:creationId xmlns:a16="http://schemas.microsoft.com/office/drawing/2014/main" id="{B11F1AB1-6608-28CD-A1B8-7FF270C86F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8B640D0-B672-C88D-F828-DEFEFE2F8C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781B0C-7F21-4169-8BF7-B72604C4F548}" type="slidenum">
              <a:rPr lang="en-CA" altLang="en-US"/>
              <a:pPr/>
              <a:t>137</a:t>
            </a:fld>
            <a:endParaRPr lang="en-CA" altLang="en-US"/>
          </a:p>
        </p:txBody>
      </p:sp>
      <p:sp>
        <p:nvSpPr>
          <p:cNvPr id="800770" name="Rectangle 2">
            <a:extLst>
              <a:ext uri="{FF2B5EF4-FFF2-40B4-BE49-F238E27FC236}">
                <a16:creationId xmlns:a16="http://schemas.microsoft.com/office/drawing/2014/main" id="{5BA12EB5-B747-CDA3-1C89-AFBED052938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>
            <a:extLst>
              <a:ext uri="{FF2B5EF4-FFF2-40B4-BE49-F238E27FC236}">
                <a16:creationId xmlns:a16="http://schemas.microsoft.com/office/drawing/2014/main" id="{80B9DFF2-0D60-FE6E-1E3E-A2BC8F4A62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CC17FAD-1161-E518-7E4C-D8C300739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0C7FCF-66B6-4680-9068-CBD2C36D0796}" type="slidenum">
              <a:rPr lang="en-CA" altLang="en-US"/>
              <a:pPr/>
              <a:t>138</a:t>
            </a:fld>
            <a:endParaRPr lang="en-CA" altLang="en-US"/>
          </a:p>
        </p:txBody>
      </p:sp>
      <p:sp>
        <p:nvSpPr>
          <p:cNvPr id="802818" name="Rectangle 2">
            <a:extLst>
              <a:ext uri="{FF2B5EF4-FFF2-40B4-BE49-F238E27FC236}">
                <a16:creationId xmlns:a16="http://schemas.microsoft.com/office/drawing/2014/main" id="{C286A83C-7407-C353-B2B7-0EF099DDB32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2819" name="Rectangle 3">
            <a:extLst>
              <a:ext uri="{FF2B5EF4-FFF2-40B4-BE49-F238E27FC236}">
                <a16:creationId xmlns:a16="http://schemas.microsoft.com/office/drawing/2014/main" id="{E11CB1DF-8D2A-CE93-6E20-F3C61EAFEC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AC6BB94-165B-06A0-10A7-5171ADD801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20F4E0-6D1A-4CFE-B053-CC20D17CA28A}" type="slidenum">
              <a:rPr lang="en-CA" altLang="en-US"/>
              <a:pPr/>
              <a:t>139</a:t>
            </a:fld>
            <a:endParaRPr lang="en-CA" altLang="en-US"/>
          </a:p>
        </p:txBody>
      </p:sp>
      <p:sp>
        <p:nvSpPr>
          <p:cNvPr id="804866" name="Rectangle 2">
            <a:extLst>
              <a:ext uri="{FF2B5EF4-FFF2-40B4-BE49-F238E27FC236}">
                <a16:creationId xmlns:a16="http://schemas.microsoft.com/office/drawing/2014/main" id="{0A40490D-E011-71B4-FCAA-0BCD9DCD1F4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4867" name="Rectangle 3">
            <a:extLst>
              <a:ext uri="{FF2B5EF4-FFF2-40B4-BE49-F238E27FC236}">
                <a16:creationId xmlns:a16="http://schemas.microsoft.com/office/drawing/2014/main" id="{72340239-38CF-20FA-1E2A-2CCAC413EF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5F65BF6-76F0-7608-E0C5-C015D03B9F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D3538D-9A01-42DE-A03C-E792B07EC285}" type="slidenum">
              <a:rPr lang="en-CA" altLang="en-US"/>
              <a:pPr/>
              <a:t>12</a:t>
            </a:fld>
            <a:endParaRPr lang="en-CA" altLang="en-US"/>
          </a:p>
        </p:txBody>
      </p:sp>
      <p:sp>
        <p:nvSpPr>
          <p:cNvPr id="748546" name="Rectangle 2">
            <a:extLst>
              <a:ext uri="{FF2B5EF4-FFF2-40B4-BE49-F238E27FC236}">
                <a16:creationId xmlns:a16="http://schemas.microsoft.com/office/drawing/2014/main" id="{92A41A3C-8CBB-1DB6-4A86-83C9682C1EA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8547" name="Rectangle 3">
            <a:extLst>
              <a:ext uri="{FF2B5EF4-FFF2-40B4-BE49-F238E27FC236}">
                <a16:creationId xmlns:a16="http://schemas.microsoft.com/office/drawing/2014/main" id="{3136B3B3-F1E7-C038-6EF9-BD7337D993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AF76201-C024-F2C5-47DA-BFBC9566BA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546536-16BE-4C0A-9F12-900309F986F5}" type="slidenum">
              <a:rPr lang="en-CA" altLang="en-US"/>
              <a:pPr/>
              <a:t>140</a:t>
            </a:fld>
            <a:endParaRPr lang="en-CA" altLang="en-US"/>
          </a:p>
        </p:txBody>
      </p:sp>
      <p:sp>
        <p:nvSpPr>
          <p:cNvPr id="806914" name="Rectangle 2">
            <a:extLst>
              <a:ext uri="{FF2B5EF4-FFF2-40B4-BE49-F238E27FC236}">
                <a16:creationId xmlns:a16="http://schemas.microsoft.com/office/drawing/2014/main" id="{79887FF9-00DB-4D0D-4D5B-904550340DF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6915" name="Rectangle 3">
            <a:extLst>
              <a:ext uri="{FF2B5EF4-FFF2-40B4-BE49-F238E27FC236}">
                <a16:creationId xmlns:a16="http://schemas.microsoft.com/office/drawing/2014/main" id="{E86CB0BA-CF4E-A78F-9BE8-A7E813737A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46825B4-4AA5-A1FA-45F2-D65301E59B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CE592F-5EDB-4F56-9470-379C20BF2FBC}" type="slidenum">
              <a:rPr lang="en-CA" altLang="en-US"/>
              <a:pPr/>
              <a:t>145</a:t>
            </a:fld>
            <a:endParaRPr lang="en-CA" altLang="en-US"/>
          </a:p>
        </p:txBody>
      </p:sp>
      <p:sp>
        <p:nvSpPr>
          <p:cNvPr id="724994" name="Rectangle 2">
            <a:extLst>
              <a:ext uri="{FF2B5EF4-FFF2-40B4-BE49-F238E27FC236}">
                <a16:creationId xmlns:a16="http://schemas.microsoft.com/office/drawing/2014/main" id="{69C86A3B-03BB-F755-2471-F8061F918E1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92E1CE83-4166-918D-3F0D-B136B357C0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D202499-622B-E3FC-ABB7-8917526198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BAFF8-CD82-4D6C-8729-A20A2D3CFF18}" type="slidenum">
              <a:rPr lang="en-CA" altLang="en-US"/>
              <a:pPr/>
              <a:t>146</a:t>
            </a:fld>
            <a:endParaRPr lang="en-CA" altLang="en-US"/>
          </a:p>
        </p:txBody>
      </p:sp>
      <p:sp>
        <p:nvSpPr>
          <p:cNvPr id="727042" name="Rectangle 2">
            <a:extLst>
              <a:ext uri="{FF2B5EF4-FFF2-40B4-BE49-F238E27FC236}">
                <a16:creationId xmlns:a16="http://schemas.microsoft.com/office/drawing/2014/main" id="{4FFF2ABF-F369-7CDB-4187-8AD74E1648A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BB6E3D96-3FBC-4963-56FA-639369AB80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F65433A-CEFE-C655-2849-9DA5839A48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957D0B-8483-4BD7-910A-56DBC00A6F3B}" type="slidenum">
              <a:rPr lang="en-CA" altLang="en-US"/>
              <a:pPr/>
              <a:t>147</a:t>
            </a:fld>
            <a:endParaRPr lang="en-CA" altLang="en-US"/>
          </a:p>
        </p:txBody>
      </p:sp>
      <p:sp>
        <p:nvSpPr>
          <p:cNvPr id="729090" name="Rectangle 2">
            <a:extLst>
              <a:ext uri="{FF2B5EF4-FFF2-40B4-BE49-F238E27FC236}">
                <a16:creationId xmlns:a16="http://schemas.microsoft.com/office/drawing/2014/main" id="{D4B458F2-DA44-2F62-5413-2E95F65CF7C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9091" name="Rectangle 3">
            <a:extLst>
              <a:ext uri="{FF2B5EF4-FFF2-40B4-BE49-F238E27FC236}">
                <a16:creationId xmlns:a16="http://schemas.microsoft.com/office/drawing/2014/main" id="{1846BFDD-5275-E839-8660-578B1391D6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299D9CB-B987-EAC0-A6D2-BB94CF0730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8124F4-26AD-4607-AB6C-6267D97564ED}" type="slidenum">
              <a:rPr lang="en-CA" altLang="en-US"/>
              <a:pPr/>
              <a:t>150</a:t>
            </a:fld>
            <a:endParaRPr lang="en-CA" altLang="en-US"/>
          </a:p>
        </p:txBody>
      </p:sp>
      <p:sp>
        <p:nvSpPr>
          <p:cNvPr id="733186" name="Rectangle 2">
            <a:extLst>
              <a:ext uri="{FF2B5EF4-FFF2-40B4-BE49-F238E27FC236}">
                <a16:creationId xmlns:a16="http://schemas.microsoft.com/office/drawing/2014/main" id="{E1DFCB10-A695-2B59-55C3-02D147A38B3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3187" name="Rectangle 3">
            <a:extLst>
              <a:ext uri="{FF2B5EF4-FFF2-40B4-BE49-F238E27FC236}">
                <a16:creationId xmlns:a16="http://schemas.microsoft.com/office/drawing/2014/main" id="{58C1D8AF-86DF-B8FD-E0E3-EE4503131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8446037-3CD9-41D9-B170-39127E4728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F4D953-DC7C-4427-A965-3BD564D4404A}" type="slidenum">
              <a:rPr lang="en-CA" altLang="en-US"/>
              <a:pPr/>
              <a:t>155</a:t>
            </a:fld>
            <a:endParaRPr lang="en-CA" altLang="en-US"/>
          </a:p>
        </p:txBody>
      </p:sp>
      <p:sp>
        <p:nvSpPr>
          <p:cNvPr id="739330" name="Rectangle 2">
            <a:extLst>
              <a:ext uri="{FF2B5EF4-FFF2-40B4-BE49-F238E27FC236}">
                <a16:creationId xmlns:a16="http://schemas.microsoft.com/office/drawing/2014/main" id="{8F0A1460-C46A-1C02-7672-F804B74D95A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2405C24A-9923-554B-A3E5-4C673E8EE2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8DBD1E0-F49E-18E0-A14B-7C81727B35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D8C5D8-867C-4DC5-A272-EFF5AF174BEF}" type="slidenum">
              <a:rPr lang="en-CA" altLang="en-US"/>
              <a:pPr/>
              <a:t>156</a:t>
            </a:fld>
            <a:endParaRPr lang="en-CA" altLang="en-US"/>
          </a:p>
        </p:txBody>
      </p:sp>
      <p:sp>
        <p:nvSpPr>
          <p:cNvPr id="741378" name="Rectangle 2">
            <a:extLst>
              <a:ext uri="{FF2B5EF4-FFF2-40B4-BE49-F238E27FC236}">
                <a16:creationId xmlns:a16="http://schemas.microsoft.com/office/drawing/2014/main" id="{73B08FA2-14B9-D3B2-87C1-60203154D91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1379" name="Rectangle 3">
            <a:extLst>
              <a:ext uri="{FF2B5EF4-FFF2-40B4-BE49-F238E27FC236}">
                <a16:creationId xmlns:a16="http://schemas.microsoft.com/office/drawing/2014/main" id="{7E0E7FAE-E56F-9482-EEB7-3B2F8E6DF7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59C572D-D99E-7D2A-BB01-4436556C0D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D27DB1-7ABF-428B-B3A3-AB4A0D8C8362}" type="slidenum">
              <a:rPr lang="en-CA" altLang="en-US"/>
              <a:pPr/>
              <a:t>157</a:t>
            </a:fld>
            <a:endParaRPr lang="en-CA" altLang="en-US"/>
          </a:p>
        </p:txBody>
      </p:sp>
      <p:sp>
        <p:nvSpPr>
          <p:cNvPr id="743426" name="Rectangle 2">
            <a:extLst>
              <a:ext uri="{FF2B5EF4-FFF2-40B4-BE49-F238E27FC236}">
                <a16:creationId xmlns:a16="http://schemas.microsoft.com/office/drawing/2014/main" id="{1E45690C-D2F8-5BCC-2AD5-07F366D0E08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7" name="Rectangle 3">
            <a:extLst>
              <a:ext uri="{FF2B5EF4-FFF2-40B4-BE49-F238E27FC236}">
                <a16:creationId xmlns:a16="http://schemas.microsoft.com/office/drawing/2014/main" id="{A53FB54B-C333-1272-1423-C0388B3C89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BDA464C-3DA3-6F1A-04B5-D0A6EA4758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253519-E0AB-479F-A3D4-E7855C275B6B}" type="slidenum">
              <a:rPr lang="en-CA" altLang="en-US"/>
              <a:pPr/>
              <a:t>160</a:t>
            </a:fld>
            <a:endParaRPr lang="en-CA" altLang="en-US"/>
          </a:p>
        </p:txBody>
      </p:sp>
      <p:sp>
        <p:nvSpPr>
          <p:cNvPr id="747522" name="Rectangle 2">
            <a:extLst>
              <a:ext uri="{FF2B5EF4-FFF2-40B4-BE49-F238E27FC236}">
                <a16:creationId xmlns:a16="http://schemas.microsoft.com/office/drawing/2014/main" id="{CC1D84A0-BB60-8AB7-DD86-A297BDF100F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>
            <a:extLst>
              <a:ext uri="{FF2B5EF4-FFF2-40B4-BE49-F238E27FC236}">
                <a16:creationId xmlns:a16="http://schemas.microsoft.com/office/drawing/2014/main" id="{A279DB5B-022C-0F3F-6F11-0334A5FFD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5A28A51-6691-5B80-844F-5A72F7DCC5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5C114E-5619-48FB-B859-D23F260611BF}" type="slidenum">
              <a:rPr lang="en-CA" altLang="en-US"/>
              <a:pPr/>
              <a:t>165</a:t>
            </a:fld>
            <a:endParaRPr lang="en-CA" altLang="en-US"/>
          </a:p>
        </p:txBody>
      </p:sp>
      <p:sp>
        <p:nvSpPr>
          <p:cNvPr id="827394" name="Rectangle 2">
            <a:extLst>
              <a:ext uri="{FF2B5EF4-FFF2-40B4-BE49-F238E27FC236}">
                <a16:creationId xmlns:a16="http://schemas.microsoft.com/office/drawing/2014/main" id="{36914172-DD43-FD8B-9794-BC760ABD175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>
            <a:extLst>
              <a:ext uri="{FF2B5EF4-FFF2-40B4-BE49-F238E27FC236}">
                <a16:creationId xmlns:a16="http://schemas.microsoft.com/office/drawing/2014/main" id="{1950B2BF-3F50-4565-8FA7-F488FE8D05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E7BEA68-6112-7569-4A15-3C36E5BB1D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34E527-7E1B-4CA2-B980-57679124732F}" type="slidenum">
              <a:rPr lang="en-CA" altLang="en-US"/>
              <a:pPr/>
              <a:t>15</a:t>
            </a:fld>
            <a:endParaRPr lang="en-CA" altLang="en-US"/>
          </a:p>
        </p:txBody>
      </p:sp>
      <p:sp>
        <p:nvSpPr>
          <p:cNvPr id="753666" name="Rectangle 2">
            <a:extLst>
              <a:ext uri="{FF2B5EF4-FFF2-40B4-BE49-F238E27FC236}">
                <a16:creationId xmlns:a16="http://schemas.microsoft.com/office/drawing/2014/main" id="{C228BFAF-B285-D101-EB3B-140D2336AE5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3667" name="Rectangle 3">
            <a:extLst>
              <a:ext uri="{FF2B5EF4-FFF2-40B4-BE49-F238E27FC236}">
                <a16:creationId xmlns:a16="http://schemas.microsoft.com/office/drawing/2014/main" id="{C1514532-D8DB-5117-8A73-078F981CAD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A661E2F-E76D-9B4E-4C47-0D8B499EF2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FED751-864C-452A-999C-ADF8E67BE484}" type="slidenum">
              <a:rPr lang="en-CA" altLang="en-US"/>
              <a:pPr/>
              <a:t>171</a:t>
            </a:fld>
            <a:endParaRPr lang="en-CA" altLang="en-US"/>
          </a:p>
        </p:txBody>
      </p:sp>
      <p:sp>
        <p:nvSpPr>
          <p:cNvPr id="754690" name="Rectangle 2">
            <a:extLst>
              <a:ext uri="{FF2B5EF4-FFF2-40B4-BE49-F238E27FC236}">
                <a16:creationId xmlns:a16="http://schemas.microsoft.com/office/drawing/2014/main" id="{E166E004-EF9F-ED7F-BA62-EC98FB27571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4691" name="Rectangle 3">
            <a:extLst>
              <a:ext uri="{FF2B5EF4-FFF2-40B4-BE49-F238E27FC236}">
                <a16:creationId xmlns:a16="http://schemas.microsoft.com/office/drawing/2014/main" id="{06DB4F07-E71D-8B38-F03D-D9FE411FA5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21B144F-36A0-19B4-0C5B-869CF115C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D567DA-3558-47E0-9BC4-3A1C962C7E98}" type="slidenum">
              <a:rPr lang="en-CA" altLang="en-US"/>
              <a:pPr/>
              <a:t>173</a:t>
            </a:fld>
            <a:endParaRPr lang="en-CA" altLang="en-US"/>
          </a:p>
        </p:txBody>
      </p:sp>
      <p:sp>
        <p:nvSpPr>
          <p:cNvPr id="758786" name="Rectangle 2">
            <a:extLst>
              <a:ext uri="{FF2B5EF4-FFF2-40B4-BE49-F238E27FC236}">
                <a16:creationId xmlns:a16="http://schemas.microsoft.com/office/drawing/2014/main" id="{D14CB471-7761-6703-52D3-6E311BF8980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8787" name="Rectangle 3">
            <a:extLst>
              <a:ext uri="{FF2B5EF4-FFF2-40B4-BE49-F238E27FC236}">
                <a16:creationId xmlns:a16="http://schemas.microsoft.com/office/drawing/2014/main" id="{48DCBE2D-15BB-3038-BC41-3CD5908FE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F8F4C8B-4D28-FAAC-6298-27155C9118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AA1BE-F680-4677-8FF3-F173E1CA05B5}" type="slidenum">
              <a:rPr lang="en-CA" altLang="en-US"/>
              <a:pPr/>
              <a:t>175</a:t>
            </a:fld>
            <a:endParaRPr lang="en-CA" altLang="en-US"/>
          </a:p>
        </p:txBody>
      </p:sp>
      <p:sp>
        <p:nvSpPr>
          <p:cNvPr id="762882" name="Rectangle 2">
            <a:extLst>
              <a:ext uri="{FF2B5EF4-FFF2-40B4-BE49-F238E27FC236}">
                <a16:creationId xmlns:a16="http://schemas.microsoft.com/office/drawing/2014/main" id="{6D530FCB-5B98-742F-1211-313E4F7B3B9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2883" name="Rectangle 3">
            <a:extLst>
              <a:ext uri="{FF2B5EF4-FFF2-40B4-BE49-F238E27FC236}">
                <a16:creationId xmlns:a16="http://schemas.microsoft.com/office/drawing/2014/main" id="{A0DF7160-933C-6920-9A37-438E3AB69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51E2BCE-BB42-0C20-8CC8-0030BFB79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D35D56-4666-4B96-A880-936014DD28BF}" type="slidenum">
              <a:rPr lang="en-CA" altLang="en-US"/>
              <a:pPr/>
              <a:t>177</a:t>
            </a:fld>
            <a:endParaRPr lang="en-CA" altLang="en-US"/>
          </a:p>
        </p:txBody>
      </p:sp>
      <p:sp>
        <p:nvSpPr>
          <p:cNvPr id="769026" name="Rectangle 2">
            <a:extLst>
              <a:ext uri="{FF2B5EF4-FFF2-40B4-BE49-F238E27FC236}">
                <a16:creationId xmlns:a16="http://schemas.microsoft.com/office/drawing/2014/main" id="{CD43D258-895D-8AD6-533A-194EF1CC666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9027" name="Rectangle 3">
            <a:extLst>
              <a:ext uri="{FF2B5EF4-FFF2-40B4-BE49-F238E27FC236}">
                <a16:creationId xmlns:a16="http://schemas.microsoft.com/office/drawing/2014/main" id="{52375EDF-5447-C73D-6600-7EA120D1A1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4BB491B-BD48-2C25-070E-CDEC1341D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1C00E5-9A85-4CF2-8BDE-8B1B6B680592}" type="slidenum">
              <a:rPr lang="en-CA" altLang="en-US"/>
              <a:pPr/>
              <a:t>183</a:t>
            </a:fld>
            <a:endParaRPr lang="en-CA" altLang="en-US"/>
          </a:p>
        </p:txBody>
      </p:sp>
      <p:sp>
        <p:nvSpPr>
          <p:cNvPr id="776194" name="Rectangle 2">
            <a:extLst>
              <a:ext uri="{FF2B5EF4-FFF2-40B4-BE49-F238E27FC236}">
                <a16:creationId xmlns:a16="http://schemas.microsoft.com/office/drawing/2014/main" id="{907D7FCB-6BBC-891C-B520-EDAA6BB7288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>
            <a:extLst>
              <a:ext uri="{FF2B5EF4-FFF2-40B4-BE49-F238E27FC236}">
                <a16:creationId xmlns:a16="http://schemas.microsoft.com/office/drawing/2014/main" id="{09A2535F-AE1B-B155-E79F-6EDC39E6F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3412876-2E7C-81E7-5BC6-A7A9CD5CEE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8FAF33-BFEA-4463-BA24-39851F8CDAF2}" type="slidenum">
              <a:rPr lang="en-CA" altLang="en-US"/>
              <a:pPr/>
              <a:t>185</a:t>
            </a:fld>
            <a:endParaRPr lang="en-CA" altLang="en-US"/>
          </a:p>
        </p:txBody>
      </p:sp>
      <p:sp>
        <p:nvSpPr>
          <p:cNvPr id="779266" name="Rectangle 2">
            <a:extLst>
              <a:ext uri="{FF2B5EF4-FFF2-40B4-BE49-F238E27FC236}">
                <a16:creationId xmlns:a16="http://schemas.microsoft.com/office/drawing/2014/main" id="{1C8AA2D8-40E9-ADED-EBCC-C78C2D20B71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>
            <a:extLst>
              <a:ext uri="{FF2B5EF4-FFF2-40B4-BE49-F238E27FC236}">
                <a16:creationId xmlns:a16="http://schemas.microsoft.com/office/drawing/2014/main" id="{A974B4C7-9529-C46C-B4FA-517305A6C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DFFCC80-22FB-B3D3-000F-E5476F4A8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4C99A0-29C5-4270-A96C-20C2C72F40EC}" type="slidenum">
              <a:rPr lang="en-CA" altLang="en-US"/>
              <a:pPr/>
              <a:t>187</a:t>
            </a:fld>
            <a:endParaRPr lang="en-CA" altLang="en-US"/>
          </a:p>
        </p:txBody>
      </p:sp>
      <p:sp>
        <p:nvSpPr>
          <p:cNvPr id="782338" name="Rectangle 2">
            <a:extLst>
              <a:ext uri="{FF2B5EF4-FFF2-40B4-BE49-F238E27FC236}">
                <a16:creationId xmlns:a16="http://schemas.microsoft.com/office/drawing/2014/main" id="{27199584-66E2-2472-D1F9-A242ECF741F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>
            <a:extLst>
              <a:ext uri="{FF2B5EF4-FFF2-40B4-BE49-F238E27FC236}">
                <a16:creationId xmlns:a16="http://schemas.microsoft.com/office/drawing/2014/main" id="{1995F229-F6B3-0D11-2360-A8D58952C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3B843DE-3E2C-A044-D6B5-891E8B4E8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4710C0-04B6-4135-9372-20A493FA553C}" type="slidenum">
              <a:rPr lang="en-CA" altLang="en-US"/>
              <a:pPr/>
              <a:t>188</a:t>
            </a:fld>
            <a:endParaRPr lang="en-CA" altLang="en-US"/>
          </a:p>
        </p:txBody>
      </p:sp>
      <p:sp>
        <p:nvSpPr>
          <p:cNvPr id="784386" name="Rectangle 2">
            <a:extLst>
              <a:ext uri="{FF2B5EF4-FFF2-40B4-BE49-F238E27FC236}">
                <a16:creationId xmlns:a16="http://schemas.microsoft.com/office/drawing/2014/main" id="{78068139-96A8-A87B-3B62-00F8DDCF93B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>
            <a:extLst>
              <a:ext uri="{FF2B5EF4-FFF2-40B4-BE49-F238E27FC236}">
                <a16:creationId xmlns:a16="http://schemas.microsoft.com/office/drawing/2014/main" id="{A6C923D8-2CE3-1B7B-053A-1F0D875D3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5A6A5E6-2076-4E60-5FE5-4F428D933E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EB9AC3-3B22-4A13-A352-2E5EE758E5D8}" type="slidenum">
              <a:rPr lang="en-CA" altLang="en-US"/>
              <a:pPr/>
              <a:t>189</a:t>
            </a:fld>
            <a:endParaRPr lang="en-CA" altLang="en-US"/>
          </a:p>
        </p:txBody>
      </p:sp>
      <p:sp>
        <p:nvSpPr>
          <p:cNvPr id="786434" name="Rectangle 2">
            <a:extLst>
              <a:ext uri="{FF2B5EF4-FFF2-40B4-BE49-F238E27FC236}">
                <a16:creationId xmlns:a16="http://schemas.microsoft.com/office/drawing/2014/main" id="{D1DD50DA-9652-6ABE-79FA-AE97E54FEF1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>
            <a:extLst>
              <a:ext uri="{FF2B5EF4-FFF2-40B4-BE49-F238E27FC236}">
                <a16:creationId xmlns:a16="http://schemas.microsoft.com/office/drawing/2014/main" id="{F0CAC0D1-4347-1CBC-4B14-2E28D6EF4D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D954400-C8C4-854C-E8AE-5FB54A19DD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41C0F4-ECCB-4A45-90F5-D0F1852A079F}" type="slidenum">
              <a:rPr lang="en-CA" altLang="en-US"/>
              <a:pPr/>
              <a:t>192</a:t>
            </a:fld>
            <a:endParaRPr lang="en-CA" altLang="en-US"/>
          </a:p>
        </p:txBody>
      </p:sp>
      <p:sp>
        <p:nvSpPr>
          <p:cNvPr id="790530" name="Rectangle 2">
            <a:extLst>
              <a:ext uri="{FF2B5EF4-FFF2-40B4-BE49-F238E27FC236}">
                <a16:creationId xmlns:a16="http://schemas.microsoft.com/office/drawing/2014/main" id="{59BF21A7-A84B-6005-F5AE-3329F61FC54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>
            <a:extLst>
              <a:ext uri="{FF2B5EF4-FFF2-40B4-BE49-F238E27FC236}">
                <a16:creationId xmlns:a16="http://schemas.microsoft.com/office/drawing/2014/main" id="{9FE5034C-0BC3-7C7E-5AAE-885996101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12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7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31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677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26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57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4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44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634" name="Picture 2" descr="awtri_c">
            <a:extLst>
              <a:ext uri="{FF2B5EF4-FFF2-40B4-BE49-F238E27FC236}">
                <a16:creationId xmlns:a16="http://schemas.microsoft.com/office/drawing/2014/main" id="{CB2E46DB-2D4C-E7DD-1A85-080FA0569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5791201"/>
            <a:ext cx="1022351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F354BCE-E388-7E24-F702-231A70E96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351" y="6019800"/>
            <a:ext cx="72771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altLang="en-US" sz="1200">
                <a:latin typeface="Times New Roman" panose="02020603050405020304" pitchFamily="18" charset="0"/>
              </a:rPr>
              <a:t>Copyright © 2009 Pearson Education, Inc. Publishing as Pearson Addison-Wesley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E74484C0-2863-330F-4EC1-B84CC6493D8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0" y="527050"/>
            <a:ext cx="8915400" cy="204788"/>
          </a:xfrm>
          <a:prstGeom prst="homePlate">
            <a:avLst>
              <a:gd name="adj" fmla="val 0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DFD3C7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 baseline="-25000">
              <a:latin typeface="Times New Roman" charset="0"/>
            </a:endParaRPr>
          </a:p>
        </p:txBody>
      </p:sp>
      <p:pic>
        <p:nvPicPr>
          <p:cNvPr id="837637" name="Picture 5">
            <a:extLst>
              <a:ext uri="{FF2B5EF4-FFF2-40B4-BE49-F238E27FC236}">
                <a16:creationId xmlns:a16="http://schemas.microsoft.com/office/drawing/2014/main" id="{2603F1FA-62DF-2DF4-4414-8312565421F9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451" y="0"/>
            <a:ext cx="3384549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7638" name="Rectangle 6">
            <a:extLst>
              <a:ext uri="{FF2B5EF4-FFF2-40B4-BE49-F238E27FC236}">
                <a16:creationId xmlns:a16="http://schemas.microsoft.com/office/drawing/2014/main" id="{C927AC91-F6F8-8160-88C0-642AD259B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581400"/>
            <a:ext cx="11074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965318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203D-C5A7-5C82-F274-171EA9EA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16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787E1-2C7D-6FB1-0A4A-80961214282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5435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56895-ACE7-FD1E-AB50-9983D76A6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00200"/>
            <a:ext cx="54356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BCC09-F9C5-ED14-09E3-8C1626EEC1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550400" y="63246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868303CA-CAE9-44C7-A82E-3B181C3EB8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403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1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8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7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6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8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9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BCD5711-F92E-4FED-84FF-0D0B14F4BEEE}" type="datetimeFigureOut">
              <a:rPr lang="en-US" smtClean="0"/>
              <a:t>6/8/2024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6BCBE-6106-417E-8752-30EE6F7D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93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encapsulation-in-c/" TargetMode="External"/><Relationship Id="rId2" Type="http://schemas.openxmlformats.org/officeDocument/2006/relationships/hyperlink" Target="https://www.geeksforgeeks.org/polymorphism-in-c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eeksforgeeks.org/introduction-of-programming-paradigms/" TargetMode="External"/><Relationship Id="rId4" Type="http://schemas.openxmlformats.org/officeDocument/2006/relationships/hyperlink" Target="https://www.geeksforgeeks.org/inheritance-in-c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scanf-and-fscanf-in-c-simple-yet-poweful/" TargetMode="External"/><Relationship Id="rId3" Type="http://schemas.openxmlformats.org/officeDocument/2006/relationships/hyperlink" Target="https://www.geeksforgeeks.org/whats-difference-between-and/" TargetMode="External"/><Relationship Id="rId7" Type="http://schemas.openxmlformats.org/officeDocument/2006/relationships/hyperlink" Target="https://www.geeksforgeeks.org/exception-handling-c/" TargetMode="External"/><Relationship Id="rId2" Type="http://schemas.openxmlformats.org/officeDocument/2006/relationships/hyperlink" Target="https://www.geeksforgeeks.org/namespace-in-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new-and-delete-operators-in-cpp-for-dynamic-memory/" TargetMode="External"/><Relationship Id="rId5" Type="http://schemas.openxmlformats.org/officeDocument/2006/relationships/hyperlink" Target="https://www.geeksforgeeks.org/dynamic-memory-allocation-in-c-using-malloc-calloc-free-and-realloc/" TargetMode="External"/><Relationship Id="rId4" Type="http://schemas.openxmlformats.org/officeDocument/2006/relationships/hyperlink" Target="https://www.geeksforgeeks.org/basic-input-output-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CFBB-CFBC-F3EC-9A03-B91EDF14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D4A6-D639-1E96-7120-E98102AC8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C++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54099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>
            <a:extLst>
              <a:ext uri="{FF2B5EF4-FFF2-40B4-BE49-F238E27FC236}">
                <a16:creationId xmlns:a16="http://schemas.microsoft.com/office/drawing/2014/main" id="{39309368-BE61-B517-D504-183A7EC2F4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Output Devices</a:t>
            </a:r>
          </a:p>
        </p:txBody>
      </p:sp>
      <p:sp>
        <p:nvSpPr>
          <p:cNvPr id="743427" name="Rectangle 3">
            <a:extLst>
              <a:ext uri="{FF2B5EF4-FFF2-40B4-BE49-F238E27FC236}">
                <a16:creationId xmlns:a16="http://schemas.microsoft.com/office/drawing/2014/main" id="{5CC3D0C9-CC1A-00FF-4558-B354514DF8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Output is information sent from a computer program to the outside world.</a:t>
            </a:r>
          </a:p>
          <a:p>
            <a:r>
              <a:rPr lang="en-US" altLang="en-US"/>
              <a:t>The output is sent to an output device</a:t>
            </a:r>
          </a:p>
          <a:p>
            <a:r>
              <a:rPr lang="en-US" altLang="en-US"/>
              <a:t>Many devices can be used for output:</a:t>
            </a:r>
          </a:p>
          <a:p>
            <a:pPr lvl="1"/>
            <a:r>
              <a:rPr lang="en-US" altLang="en-US"/>
              <a:t>Computer monitor and printer</a:t>
            </a:r>
          </a:p>
          <a:p>
            <a:pPr lvl="1"/>
            <a:r>
              <a:rPr lang="en-US" altLang="en-US"/>
              <a:t>Disk drives</a:t>
            </a:r>
          </a:p>
          <a:p>
            <a:pPr lvl="1"/>
            <a:r>
              <a:rPr lang="en-US" altLang="en-US"/>
              <a:t>Writable CD and DVD drives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66DE838-0B72-B61C-9854-EEF871A4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A4B4AC40-DA42-487F-AE59-CB8939B1C754}" type="slidenum">
              <a:rPr lang="en-US" altLang="en-US"/>
              <a:pPr/>
              <a:t>10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>
            <a:extLst>
              <a:ext uri="{FF2B5EF4-FFF2-40B4-BE49-F238E27FC236}">
                <a16:creationId xmlns:a16="http://schemas.microsoft.com/office/drawing/2014/main" id="{AD2D4F2C-A92A-6C17-B01C-2F69F146D5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Mathematical Expressions</a:t>
            </a:r>
          </a:p>
        </p:txBody>
      </p:sp>
      <p:sp>
        <p:nvSpPr>
          <p:cNvPr id="736259" name="Rectangle 3">
            <a:extLst>
              <a:ext uri="{FF2B5EF4-FFF2-40B4-BE49-F238E27FC236}">
                <a16:creationId xmlns:a16="http://schemas.microsoft.com/office/drawing/2014/main" id="{99C4AB38-46CB-F43E-8B1A-CB5F4E2CE0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668464"/>
            <a:ext cx="8075613" cy="3881437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2800"/>
              <a:t>Can create complex expressions using multiple mathematical operators</a:t>
            </a:r>
          </a:p>
          <a:p>
            <a:pPr>
              <a:lnSpc>
                <a:spcPct val="85000"/>
              </a:lnSpc>
            </a:pPr>
            <a:r>
              <a:rPr lang="en-US" altLang="en-US" sz="2800"/>
              <a:t>An expression can be a literal, a variable, or a mathematical combination of constants and variables</a:t>
            </a:r>
          </a:p>
          <a:p>
            <a:pPr>
              <a:lnSpc>
                <a:spcPct val="85000"/>
              </a:lnSpc>
            </a:pPr>
            <a:r>
              <a:rPr lang="en-US" altLang="en-US" sz="2800"/>
              <a:t>Can be used in assignment, </a:t>
            </a:r>
            <a:r>
              <a:rPr lang="en-US" altLang="en-US" sz="2800">
                <a:latin typeface="Courier New" panose="02070309020205020404" pitchFamily="49" charset="0"/>
              </a:rPr>
              <a:t>cout</a:t>
            </a:r>
            <a:r>
              <a:rPr lang="en-US" altLang="en-US" sz="2800"/>
              <a:t>, other statements: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area = 2 * PI * radius;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cout &lt;&lt; "border is: " &lt;&lt; 2*(l+w);</a:t>
            </a:r>
            <a:endParaRPr lang="en-US" altLang="en-US" sz="240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534F967-B043-EA06-4113-76047101E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F2568763-5A5A-4C51-9D7D-C8FD6DF2C7F0}" type="slidenum">
              <a:rPr lang="en-US" altLang="en-US"/>
              <a:pPr/>
              <a:t>100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>
            <a:extLst>
              <a:ext uri="{FF2B5EF4-FFF2-40B4-BE49-F238E27FC236}">
                <a16:creationId xmlns:a16="http://schemas.microsoft.com/office/drawing/2014/main" id="{2EB98C51-21F7-FF81-F252-6908EF9DF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 of Operations</a:t>
            </a:r>
          </a:p>
        </p:txBody>
      </p:sp>
      <p:sp>
        <p:nvSpPr>
          <p:cNvPr id="738307" name="Rectangle 3">
            <a:extLst>
              <a:ext uri="{FF2B5EF4-FFF2-40B4-BE49-F238E27FC236}">
                <a16:creationId xmlns:a16="http://schemas.microsoft.com/office/drawing/2014/main" id="{9254BB28-4F68-368D-EEB2-1971084D5C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8075613" cy="3741738"/>
          </a:xfrm>
        </p:spPr>
        <p:txBody>
          <a:bodyPr/>
          <a:lstStyle/>
          <a:p>
            <a:pPr>
              <a:buFont typeface="Times" panose="02020603050405020304" pitchFamily="18" charset="0"/>
              <a:buNone/>
            </a:pPr>
            <a:r>
              <a:rPr lang="en-US" altLang="en-US" sz="2800"/>
              <a:t>	In an expression with more than one operator, evaluate in this order: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-</a:t>
            </a:r>
            <a:r>
              <a:rPr lang="en-US" altLang="en-US" sz="2400"/>
              <a:t> (unary negation), in order, left to right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* / %</a:t>
            </a:r>
            <a:r>
              <a:rPr lang="en-US" altLang="en-US" sz="2400"/>
              <a:t>, in order, left to right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+ -</a:t>
            </a:r>
            <a:r>
              <a:rPr lang="en-US" altLang="en-US" sz="2400"/>
              <a:t>, in order, left to right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</a:t>
            </a:r>
            <a:r>
              <a:rPr lang="en-US" altLang="en-US" sz="2800"/>
              <a:t>In the expression </a:t>
            </a:r>
            <a:r>
              <a:rPr lang="en-US" altLang="en-US" sz="2800">
                <a:latin typeface="Courier New" panose="02070309020205020404" pitchFamily="49" charset="0"/>
              </a:rPr>
              <a:t>2 + 2 * 2 </a:t>
            </a:r>
            <a:r>
              <a:rPr lang="en-US" altLang="en-US" sz="2800"/>
              <a:t>–</a:t>
            </a:r>
            <a:r>
              <a:rPr lang="en-US" altLang="en-US" sz="2800">
                <a:latin typeface="Courier New" panose="02070309020205020404" pitchFamily="49" charset="0"/>
              </a:rPr>
              <a:t> 2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98F4D69-D80D-4962-6FD0-EA70A2FC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8320F625-86A3-49A6-8A84-44478A007AA8}" type="slidenum">
              <a:rPr lang="en-US" altLang="en-US"/>
              <a:pPr/>
              <a:t>101</a:t>
            </a:fld>
            <a:endParaRPr lang="en-US" altLang="en-US"/>
          </a:p>
        </p:txBody>
      </p:sp>
      <p:grpSp>
        <p:nvGrpSpPr>
          <p:cNvPr id="738315" name="Group 11">
            <a:extLst>
              <a:ext uri="{FF2B5EF4-FFF2-40B4-BE49-F238E27FC236}">
                <a16:creationId xmlns:a16="http://schemas.microsoft.com/office/drawing/2014/main" id="{577CE31C-E71C-5FD5-797C-1B9B1872B345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4676777"/>
            <a:ext cx="1219200" cy="1106488"/>
            <a:chOff x="3264" y="3120"/>
            <a:chExt cx="768" cy="697"/>
          </a:xfrm>
        </p:grpSpPr>
        <p:sp>
          <p:nvSpPr>
            <p:cNvPr id="738308" name="Text Box 4">
              <a:extLst>
                <a:ext uri="{FF2B5EF4-FFF2-40B4-BE49-F238E27FC236}">
                  <a16:creationId xmlns:a16="http://schemas.microsoft.com/office/drawing/2014/main" id="{433851CA-D924-7081-BE5E-EF0A1F6F2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446"/>
              <a:ext cx="768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evaluate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first</a:t>
              </a:r>
            </a:p>
          </p:txBody>
        </p:sp>
        <p:sp>
          <p:nvSpPr>
            <p:cNvPr id="738309" name="Line 5">
              <a:extLst>
                <a:ext uri="{FF2B5EF4-FFF2-40B4-BE49-F238E27FC236}">
                  <a16:creationId xmlns:a16="http://schemas.microsoft.com/office/drawing/2014/main" id="{672B51D6-F901-499A-C098-E46D094C8A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52" y="3120"/>
              <a:ext cx="48" cy="24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8314" name="Group 10">
            <a:extLst>
              <a:ext uri="{FF2B5EF4-FFF2-40B4-BE49-F238E27FC236}">
                <a16:creationId xmlns:a16="http://schemas.microsoft.com/office/drawing/2014/main" id="{121B5628-3AAA-F1D2-A50A-B8C5955E16BF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4676778"/>
            <a:ext cx="1295400" cy="1122363"/>
            <a:chOff x="2208" y="3120"/>
            <a:chExt cx="816" cy="707"/>
          </a:xfrm>
        </p:grpSpPr>
        <p:sp>
          <p:nvSpPr>
            <p:cNvPr id="738310" name="Rectangle 6">
              <a:extLst>
                <a:ext uri="{FF2B5EF4-FFF2-40B4-BE49-F238E27FC236}">
                  <a16:creationId xmlns:a16="http://schemas.microsoft.com/office/drawing/2014/main" id="{38618E33-9135-131E-CDD1-73902B0C0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456"/>
              <a:ext cx="816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evaluate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second</a:t>
              </a:r>
            </a:p>
          </p:txBody>
        </p:sp>
        <p:sp>
          <p:nvSpPr>
            <p:cNvPr id="738311" name="Line 7">
              <a:extLst>
                <a:ext uri="{FF2B5EF4-FFF2-40B4-BE49-F238E27FC236}">
                  <a16:creationId xmlns:a16="http://schemas.microsoft.com/office/drawing/2014/main" id="{6B5F7620-F989-6321-20E2-D3AEC29AF3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40" y="3120"/>
              <a:ext cx="240" cy="288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8316" name="Group 12">
            <a:extLst>
              <a:ext uri="{FF2B5EF4-FFF2-40B4-BE49-F238E27FC236}">
                <a16:creationId xmlns:a16="http://schemas.microsoft.com/office/drawing/2014/main" id="{1C6C8946-78D3-4A92-4B5F-664D544C00E4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4600578"/>
            <a:ext cx="1676400" cy="1046163"/>
            <a:chOff x="4032" y="3120"/>
            <a:chExt cx="1056" cy="659"/>
          </a:xfrm>
        </p:grpSpPr>
        <p:sp>
          <p:nvSpPr>
            <p:cNvPr id="738312" name="Rectangle 8">
              <a:extLst>
                <a:ext uri="{FF2B5EF4-FFF2-40B4-BE49-F238E27FC236}">
                  <a16:creationId xmlns:a16="http://schemas.microsoft.com/office/drawing/2014/main" id="{2B3DD48A-F5BA-E6C7-9739-1DB13FDC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408"/>
              <a:ext cx="1056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evaluate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third</a:t>
              </a:r>
            </a:p>
          </p:txBody>
        </p:sp>
        <p:sp>
          <p:nvSpPr>
            <p:cNvPr id="738313" name="Line 9">
              <a:extLst>
                <a:ext uri="{FF2B5EF4-FFF2-40B4-BE49-F238E27FC236}">
                  <a16:creationId xmlns:a16="http://schemas.microsoft.com/office/drawing/2014/main" id="{CDB7A726-D77C-093E-9374-B1E1595538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76" y="3120"/>
              <a:ext cx="384" cy="240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5" name="Rectangle 3">
            <a:extLst>
              <a:ext uri="{FF2B5EF4-FFF2-40B4-BE49-F238E27FC236}">
                <a16:creationId xmlns:a16="http://schemas.microsoft.com/office/drawing/2014/main" id="{E08E01CF-15E5-94AD-1A2F-F7D234342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 of Operations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4930CC2-9775-C72A-497E-CCD34532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AF07F644-595E-4D0D-B5C4-038C0D1EBE0F}" type="slidenum">
              <a:rPr lang="en-US" altLang="en-US"/>
              <a:pPr/>
              <a:t>102</a:t>
            </a:fld>
            <a:endParaRPr lang="en-US" altLang="en-US"/>
          </a:p>
        </p:txBody>
      </p:sp>
      <p:pic>
        <p:nvPicPr>
          <p:cNvPr id="740354" name="Picture 2">
            <a:extLst>
              <a:ext uri="{FF2B5EF4-FFF2-40B4-BE49-F238E27FC236}">
                <a16:creationId xmlns:a16="http://schemas.microsoft.com/office/drawing/2014/main" id="{9423A4A7-C93B-5153-210A-73DA979D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2408238"/>
            <a:ext cx="6489700" cy="24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>
            <a:extLst>
              <a:ext uri="{FF2B5EF4-FFF2-40B4-BE49-F238E27FC236}">
                <a16:creationId xmlns:a16="http://schemas.microsoft.com/office/drawing/2014/main" id="{1DDE034A-2ECC-682C-77A1-3871FC1BD6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Associativity of Operators</a:t>
            </a:r>
          </a:p>
        </p:txBody>
      </p:sp>
      <p:sp>
        <p:nvSpPr>
          <p:cNvPr id="741379" name="Rectangle 3">
            <a:extLst>
              <a:ext uri="{FF2B5EF4-FFF2-40B4-BE49-F238E27FC236}">
                <a16:creationId xmlns:a16="http://schemas.microsoft.com/office/drawing/2014/main" id="{35D9D397-0416-1963-F06E-7B66D8996B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3100"/>
            <a:ext cx="8088313" cy="370363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>
                <a:latin typeface="Courier New" panose="02070309020205020404" pitchFamily="49" charset="0"/>
              </a:rPr>
              <a:t>-</a:t>
            </a:r>
            <a:r>
              <a:rPr lang="en-US" altLang="en-US" sz="2800"/>
              <a:t> (unary negation) associates right to left</a:t>
            </a:r>
          </a:p>
          <a:p>
            <a:pPr>
              <a:lnSpc>
                <a:spcPct val="90000"/>
              </a:lnSpc>
            </a:pPr>
            <a:r>
              <a:rPr lang="en-US" altLang="en-US" sz="2800">
                <a:latin typeface="Courier New" panose="02070309020205020404" pitchFamily="49" charset="0"/>
              </a:rPr>
              <a:t>*, /, %, +, -</a:t>
            </a:r>
            <a:r>
              <a:rPr lang="en-US" altLang="en-US" sz="2800"/>
              <a:t>  associate right to left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parentheses ( ) can be used to override the order of operations: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2 + 2  *  2 </a:t>
            </a:r>
            <a:r>
              <a:rPr lang="en-US" altLang="en-US" sz="2400"/>
              <a:t>–</a:t>
            </a:r>
            <a:r>
              <a:rPr lang="en-US" altLang="en-US" sz="2400">
                <a:latin typeface="Courier New" panose="02070309020205020404" pitchFamily="49" charset="0"/>
              </a:rPr>
              <a:t> 2  = 4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(2 + 2) *  2 </a:t>
            </a:r>
            <a:r>
              <a:rPr lang="en-US" altLang="en-US" sz="2400"/>
              <a:t>–</a:t>
            </a:r>
            <a:r>
              <a:rPr lang="en-US" altLang="en-US" sz="2400">
                <a:latin typeface="Courier New" panose="02070309020205020404" pitchFamily="49" charset="0"/>
              </a:rPr>
              <a:t> 2  = 6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2 + 2  * (2 </a:t>
            </a:r>
            <a:r>
              <a:rPr lang="en-US" altLang="en-US" sz="2400"/>
              <a:t>–</a:t>
            </a:r>
            <a:r>
              <a:rPr lang="en-US" altLang="en-US" sz="2400">
                <a:latin typeface="Courier New" panose="02070309020205020404" pitchFamily="49" charset="0"/>
              </a:rPr>
              <a:t> 2) = 2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(2 + 2) * (2 </a:t>
            </a:r>
            <a:r>
              <a:rPr lang="en-US" altLang="en-US" sz="2400"/>
              <a:t>–</a:t>
            </a:r>
            <a:r>
              <a:rPr lang="en-US" altLang="en-US" sz="2400">
                <a:latin typeface="Courier New" panose="02070309020205020404" pitchFamily="49" charset="0"/>
              </a:rPr>
              <a:t> 2) = 0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C897C2B-FB99-4E10-BE82-F95305D6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C3567C93-2BFA-4E29-9EE3-C58822282FFC}" type="slidenum">
              <a:rPr lang="en-US" altLang="en-US"/>
              <a:pPr/>
              <a:t>103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>
            <a:extLst>
              <a:ext uri="{FF2B5EF4-FFF2-40B4-BE49-F238E27FC236}">
                <a16:creationId xmlns:a16="http://schemas.microsoft.com/office/drawing/2014/main" id="{B522E71D-68E0-BFD6-4CE3-F9984A6094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Grouping with Parentheses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FBB2750-B285-B335-13EE-0C947310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6C09E70A-BD3C-4A51-8CE8-197F87B1D9D4}" type="slidenum">
              <a:rPr lang="en-US" altLang="en-US"/>
              <a:pPr/>
              <a:t>104</a:t>
            </a:fld>
            <a:endParaRPr lang="en-US" altLang="en-US"/>
          </a:p>
        </p:txBody>
      </p:sp>
      <p:pic>
        <p:nvPicPr>
          <p:cNvPr id="743427" name="Picture 3">
            <a:extLst>
              <a:ext uri="{FF2B5EF4-FFF2-40B4-BE49-F238E27FC236}">
                <a16:creationId xmlns:a16="http://schemas.microsoft.com/office/drawing/2014/main" id="{F9AAEEF4-3CC0-9CF0-DFB5-C0D4EDAE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14601"/>
            <a:ext cx="5943600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>
            <a:extLst>
              <a:ext uri="{FF2B5EF4-FFF2-40B4-BE49-F238E27FC236}">
                <a16:creationId xmlns:a16="http://schemas.microsoft.com/office/drawing/2014/main" id="{E09232BB-0C1D-ADC4-57E4-6C084115C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Algebraic Expressions</a:t>
            </a:r>
          </a:p>
        </p:txBody>
      </p:sp>
      <p:sp>
        <p:nvSpPr>
          <p:cNvPr id="744451" name="Rectangle 3">
            <a:extLst>
              <a:ext uri="{FF2B5EF4-FFF2-40B4-BE49-F238E27FC236}">
                <a16:creationId xmlns:a16="http://schemas.microsoft.com/office/drawing/2014/main" id="{142B86B6-2D41-EFBC-ADC9-B15C03AE22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981200"/>
            <a:ext cx="84582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Multiplication requires an operator: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	</a:t>
            </a:r>
            <a:r>
              <a:rPr lang="en-US" altLang="en-US" i="1">
                <a:latin typeface="Times New Roman" panose="02020603050405020304" pitchFamily="18" charset="0"/>
              </a:rPr>
              <a:t>Area=lw</a:t>
            </a:r>
            <a:r>
              <a:rPr lang="en-US" altLang="en-US"/>
              <a:t> is written as </a:t>
            </a:r>
            <a:r>
              <a:rPr lang="en-US" altLang="en-US">
                <a:latin typeface="Courier New" panose="02070309020205020404" pitchFamily="49" charset="0"/>
              </a:rPr>
              <a:t>Area = l * w;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There is no exponentiation operator: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Tx/>
              <a:buNone/>
            </a:pPr>
            <a:r>
              <a:rPr lang="en-US" altLang="en-US"/>
              <a:t>	</a:t>
            </a:r>
            <a:r>
              <a:rPr lang="en-US" altLang="en-US" i="1">
                <a:latin typeface="Times New Roman" panose="02020603050405020304" pitchFamily="18" charset="0"/>
              </a:rPr>
              <a:t>Area=s</a:t>
            </a:r>
            <a:r>
              <a:rPr lang="en-US" altLang="en-US" i="1" baseline="30000">
                <a:latin typeface="Times New Roman" panose="02020603050405020304" pitchFamily="18" charset="0"/>
              </a:rPr>
              <a:t>2</a:t>
            </a:r>
            <a:r>
              <a:rPr lang="en-US" altLang="en-US"/>
              <a:t> is written as </a:t>
            </a:r>
            <a:r>
              <a:rPr lang="en-US" altLang="en-US">
                <a:latin typeface="Courier New" panose="02070309020205020404" pitchFamily="49" charset="0"/>
              </a:rPr>
              <a:t>Area = pow(s, 2);</a:t>
            </a:r>
          </a:p>
          <a:p>
            <a:pPr>
              <a:lnSpc>
                <a:spcPct val="90000"/>
              </a:lnSpc>
            </a:pPr>
            <a:r>
              <a:rPr lang="en-US" altLang="en-US"/>
              <a:t>Parentheses may be needed to maintain order of operations: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/>
              <a:t>					is written as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/>
              <a:t>					</a:t>
            </a:r>
            <a:r>
              <a:rPr lang="en-US" altLang="en-US">
                <a:latin typeface="Courier New" panose="02070309020205020404" pitchFamily="49" charset="0"/>
              </a:rPr>
              <a:t>m = (y2-y1) /(x2-x1);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081BD20-0216-2F4A-2F83-28899269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455E6C11-2F3F-47A8-98A2-CE2CCB9B5336}" type="slidenum">
              <a:rPr lang="en-US" altLang="en-US"/>
              <a:pPr/>
              <a:t>105</a:t>
            </a:fld>
            <a:endParaRPr lang="en-US" altLang="en-US"/>
          </a:p>
        </p:txBody>
      </p:sp>
      <p:graphicFrame>
        <p:nvGraphicFramePr>
          <p:cNvPr id="744452" name="Object 4">
            <a:extLst>
              <a:ext uri="{FF2B5EF4-FFF2-40B4-BE49-F238E27FC236}">
                <a16:creationId xmlns:a16="http://schemas.microsoft.com/office/drawing/2014/main" id="{6FC82C91-C23C-2D16-CBF6-FE9DFEDCF4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5181600"/>
          <a:ext cx="2133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9160" imgH="393480" progId="Equation.3">
                  <p:embed/>
                </p:oleObj>
              </mc:Choice>
              <mc:Fallback>
                <p:oleObj name="Equation" r:id="rId3" imgW="749160" imgH="393480" progId="Equation.3">
                  <p:embed/>
                  <p:pic>
                    <p:nvPicPr>
                      <p:cNvPr id="744452" name="Object 4">
                        <a:extLst>
                          <a:ext uri="{FF2B5EF4-FFF2-40B4-BE49-F238E27FC236}">
                            <a16:creationId xmlns:a16="http://schemas.microsoft.com/office/drawing/2014/main" id="{6FC82C91-C23C-2D16-CBF6-FE9DFEDCF4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181600"/>
                        <a:ext cx="21336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9" name="Rectangle 3">
            <a:extLst>
              <a:ext uri="{FF2B5EF4-FFF2-40B4-BE49-F238E27FC236}">
                <a16:creationId xmlns:a16="http://schemas.microsoft.com/office/drawing/2014/main" id="{384571C4-CEA9-E93E-C213-4F8629389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Algebraic Expressions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AC13115-2D99-543B-2BED-3AF11647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69A910E3-0A86-4433-9999-D326B162403E}" type="slidenum">
              <a:rPr lang="en-US" altLang="en-US"/>
              <a:pPr/>
              <a:t>106</a:t>
            </a:fld>
            <a:endParaRPr lang="en-US" altLang="en-US"/>
          </a:p>
        </p:txBody>
      </p:sp>
      <p:pic>
        <p:nvPicPr>
          <p:cNvPr id="746498" name="Picture 2">
            <a:extLst>
              <a:ext uri="{FF2B5EF4-FFF2-40B4-BE49-F238E27FC236}">
                <a16:creationId xmlns:a16="http://schemas.microsoft.com/office/drawing/2014/main" id="{33D061F6-3A93-BA1E-E161-5A70AA472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6" y="2762250"/>
            <a:ext cx="71215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>
            <a:extLst>
              <a:ext uri="{FF2B5EF4-FFF2-40B4-BE49-F238E27FC236}">
                <a16:creationId xmlns:a16="http://schemas.microsoft.com/office/drawing/2014/main" id="{2B594A30-05AF-FC6F-0562-4923CCBE10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You Mix Apples and Oranges: </a:t>
            </a:r>
            <a:r>
              <a:rPr lang="en-US" altLang="en-US" i="1"/>
              <a:t>Type Conversion</a:t>
            </a:r>
          </a:p>
        </p:txBody>
      </p:sp>
      <p:sp>
        <p:nvSpPr>
          <p:cNvPr id="747523" name="Rectangle 3">
            <a:extLst>
              <a:ext uri="{FF2B5EF4-FFF2-40B4-BE49-F238E27FC236}">
                <a16:creationId xmlns:a16="http://schemas.microsoft.com/office/drawing/2014/main" id="{AE8DFE86-4FF0-5B3A-CDB0-AAAD3D7AB7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/>
              <a:t>Operations are performed between operands of the same type.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If not of the same type, C++ will convert one to be the type of the other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This can impact the results of calculations.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50DB765-AB71-6F7F-563A-3364EDA7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EA413975-60D0-4D9B-9532-7EA311602271}" type="slidenum">
              <a:rPr lang="en-US" altLang="en-US"/>
              <a:pPr/>
              <a:t>107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>
            <a:extLst>
              <a:ext uri="{FF2B5EF4-FFF2-40B4-BE49-F238E27FC236}">
                <a16:creationId xmlns:a16="http://schemas.microsoft.com/office/drawing/2014/main" id="{FD138031-2B7C-03DD-26C4-939BF9498F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Hierarchy of Types</a:t>
            </a:r>
          </a:p>
        </p:txBody>
      </p:sp>
      <p:sp>
        <p:nvSpPr>
          <p:cNvPr id="749571" name="Rectangle 3">
            <a:extLst>
              <a:ext uri="{FF2B5EF4-FFF2-40B4-BE49-F238E27FC236}">
                <a16:creationId xmlns:a16="http://schemas.microsoft.com/office/drawing/2014/main" id="{0A1768AA-F980-F1C6-2462-5DBE0977F7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836738"/>
            <a:ext cx="7845425" cy="3810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r>
              <a:rPr lang="en-US" altLang="en-US" sz="2800"/>
              <a:t>Highest: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r>
              <a:rPr lang="en-US" altLang="en-US" sz="2800"/>
              <a:t>Lowest: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r>
              <a:rPr lang="en-US" altLang="en-US" sz="2800"/>
              <a:t>Ranked by largest number they can hold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B1D0D-15DE-72A6-0AD1-C39BBAF0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E9BC5F66-ACD6-4AA3-A7FB-305AF3E78190}" type="slidenum">
              <a:rPr lang="en-US" altLang="en-US"/>
              <a:pPr/>
              <a:t>108</a:t>
            </a:fld>
            <a:endParaRPr lang="en-US" altLang="en-US"/>
          </a:p>
        </p:txBody>
      </p:sp>
      <p:sp>
        <p:nvSpPr>
          <p:cNvPr id="749572" name="Text Box 4">
            <a:extLst>
              <a:ext uri="{FF2B5EF4-FFF2-40B4-BE49-F238E27FC236}">
                <a16:creationId xmlns:a16="http://schemas.microsoft.com/office/drawing/2014/main" id="{C4F69E91-07B6-ED6D-E1EC-97688BD0A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812926"/>
            <a:ext cx="4032250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3000">
                <a:latin typeface="Courier New" panose="02070309020205020404" pitchFamily="49" charset="0"/>
              </a:rPr>
              <a:t>long double</a:t>
            </a:r>
          </a:p>
          <a:p>
            <a:r>
              <a:rPr lang="en-US" altLang="en-US" sz="3000">
                <a:latin typeface="Courier New" panose="02070309020205020404" pitchFamily="49" charset="0"/>
              </a:rPr>
              <a:t>double</a:t>
            </a:r>
          </a:p>
          <a:p>
            <a:r>
              <a:rPr lang="en-US" altLang="en-US" sz="3000">
                <a:latin typeface="Courier New" panose="02070309020205020404" pitchFamily="49" charset="0"/>
              </a:rPr>
              <a:t>float</a:t>
            </a:r>
          </a:p>
          <a:p>
            <a:r>
              <a:rPr lang="en-US" altLang="en-US" sz="3000">
                <a:latin typeface="Courier New" panose="02070309020205020404" pitchFamily="49" charset="0"/>
              </a:rPr>
              <a:t>unsigned long</a:t>
            </a:r>
          </a:p>
          <a:p>
            <a:r>
              <a:rPr lang="en-US" altLang="en-US" sz="3000">
                <a:latin typeface="Courier New" panose="02070309020205020404" pitchFamily="49" charset="0"/>
              </a:rPr>
              <a:t>long</a:t>
            </a:r>
          </a:p>
          <a:p>
            <a:r>
              <a:rPr lang="en-US" altLang="en-US" sz="3000">
                <a:latin typeface="Courier New" panose="02070309020205020404" pitchFamily="49" charset="0"/>
              </a:rPr>
              <a:t>unsigned int</a:t>
            </a:r>
          </a:p>
          <a:p>
            <a:r>
              <a:rPr lang="en-US" altLang="en-US" sz="3000">
                <a:latin typeface="Courier New" panose="02070309020205020404" pitchFamily="49" charset="0"/>
              </a:rPr>
              <a:t>int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>
            <a:extLst>
              <a:ext uri="{FF2B5EF4-FFF2-40B4-BE49-F238E27FC236}">
                <a16:creationId xmlns:a16="http://schemas.microsoft.com/office/drawing/2014/main" id="{6D8FB242-69E5-74CF-41B2-FF9AD324F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C-Style and Prestandard Type Cast Expressions</a:t>
            </a:r>
          </a:p>
        </p:txBody>
      </p:sp>
      <p:sp>
        <p:nvSpPr>
          <p:cNvPr id="760835" name="Rectangle 3">
            <a:extLst>
              <a:ext uri="{FF2B5EF4-FFF2-40B4-BE49-F238E27FC236}">
                <a16:creationId xmlns:a16="http://schemas.microsoft.com/office/drawing/2014/main" id="{30CB9214-C812-C6B2-ECA9-3CF657E99C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r>
              <a:rPr lang="en-US" altLang="en-US"/>
              <a:t>C-Style cast: data type name in </a:t>
            </a:r>
            <a:r>
              <a:rPr lang="en-US" altLang="en-US">
                <a:latin typeface="Courier New" panose="02070309020205020404" pitchFamily="49" charset="0"/>
              </a:rPr>
              <a:t>()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   cout &lt;&lt; ch &lt;&lt; " is " </a:t>
            </a:r>
            <a:r>
              <a:rPr lang="en-US" altLang="en-US" sz="2800"/>
              <a:t> </a:t>
            </a:r>
            <a:r>
              <a:rPr lang="en-US" altLang="en-US" sz="2800">
                <a:latin typeface="Courier New" panose="02070309020205020404" pitchFamily="49" charset="0"/>
              </a:rPr>
              <a:t>&lt;&lt; (int)ch;</a:t>
            </a:r>
            <a:endParaRPr lang="en-US" altLang="en-US">
              <a:latin typeface="Courier New" panose="02070309020205020404" pitchFamily="49" charset="0"/>
            </a:endParaRPr>
          </a:p>
          <a:p>
            <a:r>
              <a:rPr lang="en-US" altLang="en-US"/>
              <a:t>Prestandard C++ cast: value in </a:t>
            </a:r>
            <a:r>
              <a:rPr lang="en-US" altLang="en-US">
                <a:latin typeface="Courier New" panose="02070309020205020404" pitchFamily="49" charset="0"/>
              </a:rPr>
              <a:t>()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	 </a:t>
            </a:r>
            <a:r>
              <a:rPr lang="en-US" altLang="en-US" sz="2800">
                <a:latin typeface="Courier New" panose="02070309020205020404" pitchFamily="49" charset="0"/>
              </a:rPr>
              <a:t>cout &lt;&lt; ch &lt;&lt; " is " </a:t>
            </a:r>
            <a:r>
              <a:rPr lang="en-US" altLang="en-US" sz="2800"/>
              <a:t> </a:t>
            </a:r>
            <a:r>
              <a:rPr lang="en-US" altLang="en-US" sz="2800">
                <a:latin typeface="Courier New" panose="02070309020205020404" pitchFamily="49" charset="0"/>
              </a:rPr>
              <a:t>&lt;&lt; int(ch);</a:t>
            </a:r>
          </a:p>
          <a:p>
            <a:r>
              <a:rPr lang="en-US" altLang="en-US"/>
              <a:t>Both are still supported in C++, although </a:t>
            </a:r>
            <a:r>
              <a:rPr lang="en-US" altLang="en-US">
                <a:latin typeface="Courier New" panose="02070309020205020404" pitchFamily="49" charset="0"/>
              </a:rPr>
              <a:t>static_cast</a:t>
            </a:r>
            <a:r>
              <a:rPr lang="en-US" altLang="en-US"/>
              <a:t> is preferred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5595D58-81A9-F3BE-D2D1-5589645E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FF6BF61B-D0A4-4D05-A04C-9ECA2BF06A90}" type="slidenum">
              <a:rPr lang="en-US" altLang="en-US"/>
              <a:pPr/>
              <a:t>109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Rectangle 2">
            <a:extLst>
              <a:ext uri="{FF2B5EF4-FFF2-40B4-BE49-F238E27FC236}">
                <a16:creationId xmlns:a16="http://schemas.microsoft.com/office/drawing/2014/main" id="{8267A810-90F4-B7D9-B6FE-36FF81A7C5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Software – Programs That Run </a:t>
            </a:r>
            <a:br>
              <a:rPr lang="en-US" altLang="en-US"/>
            </a:br>
            <a:r>
              <a:rPr lang="en-US" altLang="en-US"/>
              <a:t>on a Computer</a:t>
            </a:r>
          </a:p>
        </p:txBody>
      </p:sp>
      <p:sp>
        <p:nvSpPr>
          <p:cNvPr id="745475" name="Rectangle 3">
            <a:extLst>
              <a:ext uri="{FF2B5EF4-FFF2-40B4-BE49-F238E27FC236}">
                <a16:creationId xmlns:a16="http://schemas.microsoft.com/office/drawing/2014/main" id="{2BA1F778-6920-36E4-1119-7F6F35F803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Categories of software: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Operating system: programs that manage the computer hardware and the programs that run on them.  </a:t>
            </a:r>
            <a:r>
              <a:rPr lang="en-US" altLang="en-US" i="1"/>
              <a:t>Examples</a:t>
            </a:r>
            <a:r>
              <a:rPr lang="en-US" altLang="en-US"/>
              <a:t>: Windows, UNIX, Linux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Application software: programs that provide services to the user. </a:t>
            </a:r>
            <a:r>
              <a:rPr lang="en-US" altLang="en-US" i="1"/>
              <a:t>Examples</a:t>
            </a:r>
            <a:r>
              <a:rPr lang="en-US" altLang="en-US"/>
              <a:t> : word processing, games, programs to solve specific problems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ECE1879-8304-29BD-2A35-C5BCA870C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48518B96-4B61-45B1-8A9D-CA4AA5AD1B39}" type="slidenum">
              <a:rPr lang="en-US" altLang="en-US"/>
              <a:pPr/>
              <a:t>11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Rectangle 2">
            <a:extLst>
              <a:ext uri="{FF2B5EF4-FFF2-40B4-BE49-F238E27FC236}">
                <a16:creationId xmlns:a16="http://schemas.microsoft.com/office/drawing/2014/main" id="{74D93D59-F3F3-BA2C-4E81-65DA4FB33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Named Constants</a:t>
            </a:r>
          </a:p>
        </p:txBody>
      </p:sp>
      <p:sp>
        <p:nvSpPr>
          <p:cNvPr id="761859" name="Rectangle 3">
            <a:extLst>
              <a:ext uri="{FF2B5EF4-FFF2-40B4-BE49-F238E27FC236}">
                <a16:creationId xmlns:a16="http://schemas.microsoft.com/office/drawing/2014/main" id="{D1897FAE-2403-8C6E-E8F7-482DE0AAEF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u="sng"/>
              <a:t>Named constant</a:t>
            </a:r>
            <a:r>
              <a:rPr lang="en-US" altLang="en-US"/>
              <a:t> (</a:t>
            </a:r>
            <a:r>
              <a:rPr lang="en-US" altLang="en-US" u="sng"/>
              <a:t>constant variable</a:t>
            </a:r>
            <a:r>
              <a:rPr lang="en-US" altLang="en-US"/>
              <a:t>): variable whose content cannot be changed during program execution</a:t>
            </a:r>
          </a:p>
          <a:p>
            <a:pPr>
              <a:lnSpc>
                <a:spcPct val="90000"/>
              </a:lnSpc>
            </a:pPr>
            <a:r>
              <a:rPr lang="en-US" altLang="en-US"/>
              <a:t>Used for representing constant values with descriptive names: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const double TAX_RATE = 0.0675;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const int NUM_STATES = 50;</a:t>
            </a:r>
          </a:p>
          <a:p>
            <a:pPr>
              <a:lnSpc>
                <a:spcPct val="90000"/>
              </a:lnSpc>
            </a:pPr>
            <a:r>
              <a:rPr lang="en-US" altLang="en-US"/>
              <a:t>Often named in uppercase letters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B9D920A-73EF-5F89-C5CC-FA168CDE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62DF9CF4-A0A3-4407-8A2A-845FA4288019}" type="slidenum">
              <a:rPr lang="en-US" altLang="en-US"/>
              <a:pPr/>
              <a:t>110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C914D-CABD-63F5-536B-B8623B9F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B3F38E3C-0A8D-4165-8EBC-C5BE0C43DE66}" type="slidenum">
              <a:rPr lang="en-US" altLang="en-US"/>
              <a:pPr/>
              <a:t>111</a:t>
            </a:fld>
            <a:endParaRPr lang="en-US" altLang="en-US"/>
          </a:p>
        </p:txBody>
      </p:sp>
      <p:pic>
        <p:nvPicPr>
          <p:cNvPr id="763907" name="Picture 3">
            <a:extLst>
              <a:ext uri="{FF2B5EF4-FFF2-40B4-BE49-F238E27FC236}">
                <a16:creationId xmlns:a16="http://schemas.microsoft.com/office/drawing/2014/main" id="{C10751DD-844A-F6C9-2C00-CFE8F2FD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22426"/>
            <a:ext cx="708660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Rectangle 2">
            <a:extLst>
              <a:ext uri="{FF2B5EF4-FFF2-40B4-BE49-F238E27FC236}">
                <a16:creationId xmlns:a16="http://schemas.microsoft.com/office/drawing/2014/main" id="{0D531AFF-18E0-8D5E-22E5-4C92CCF21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Constants and Array Sizes</a:t>
            </a:r>
          </a:p>
        </p:txBody>
      </p:sp>
      <p:sp>
        <p:nvSpPr>
          <p:cNvPr id="764931" name="Rectangle 3">
            <a:extLst>
              <a:ext uri="{FF2B5EF4-FFF2-40B4-BE49-F238E27FC236}">
                <a16:creationId xmlns:a16="http://schemas.microsoft.com/office/drawing/2014/main" id="{18C8AA56-ADE7-DDA4-E2CE-F2CDEC56F3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r>
              <a:rPr lang="en-US" altLang="en-US"/>
              <a:t>It is a common practice to use a named constant to indicate the size of an array:</a:t>
            </a:r>
            <a:br>
              <a:rPr lang="en-US" altLang="en-US"/>
            </a:br>
            <a:br>
              <a:rPr lang="en-US" altLang="en-US"/>
            </a:br>
            <a:r>
              <a:rPr lang="en-US" altLang="en-US">
                <a:latin typeface="Courier New" panose="02070309020205020404" pitchFamily="49" charset="0"/>
              </a:rPr>
              <a:t>const int SIZE = 21;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char name[SIZE];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051C78A-FB73-C5CF-6161-097C2384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B430657A-3642-4B0C-B571-DA20CF74CBF3}" type="slidenum">
              <a:rPr lang="en-US" altLang="en-US"/>
              <a:pPr/>
              <a:t>112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>
            <a:extLst>
              <a:ext uri="{FF2B5EF4-FFF2-40B4-BE49-F238E27FC236}">
                <a16:creationId xmlns:a16="http://schemas.microsoft.com/office/drawing/2014/main" id="{7BA87245-D861-5F03-9BAC-2C6569A824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const</a:t>
            </a:r>
            <a:r>
              <a:rPr lang="en-US" altLang="en-US"/>
              <a:t> vs. </a:t>
            </a:r>
            <a:r>
              <a:rPr lang="en-US" altLang="en-US">
                <a:latin typeface="Courier New" panose="02070309020205020404" pitchFamily="49" charset="0"/>
              </a:rPr>
              <a:t>#define</a:t>
            </a:r>
          </a:p>
        </p:txBody>
      </p:sp>
      <p:sp>
        <p:nvSpPr>
          <p:cNvPr id="765955" name="Rectangle 3">
            <a:extLst>
              <a:ext uri="{FF2B5EF4-FFF2-40B4-BE49-F238E27FC236}">
                <a16:creationId xmlns:a16="http://schemas.microsoft.com/office/drawing/2014/main" id="{E95B043E-BBAA-AAE7-D803-75A448A0D0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752600"/>
            <a:ext cx="8075613" cy="37417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latin typeface="Courier New" panose="02070309020205020404" pitchFamily="49" charset="0"/>
              </a:rPr>
              <a:t>#define</a:t>
            </a:r>
            <a:r>
              <a:rPr lang="en-US" altLang="en-US"/>
              <a:t> – C-style of naming constants: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#define NUM_STATES 50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Note no semicolon at end</a:t>
            </a:r>
          </a:p>
          <a:p>
            <a:pPr>
              <a:lnSpc>
                <a:spcPct val="90000"/>
              </a:lnSpc>
            </a:pPr>
            <a:r>
              <a:rPr lang="en-US" altLang="en-US"/>
              <a:t>Interpreted by pre-processor rather than compiler</a:t>
            </a:r>
          </a:p>
          <a:p>
            <a:pPr>
              <a:lnSpc>
                <a:spcPct val="90000"/>
              </a:lnSpc>
            </a:pPr>
            <a:r>
              <a:rPr lang="en-US" altLang="en-US"/>
              <a:t>Does not occupy memory location like </a:t>
            </a:r>
            <a:r>
              <a:rPr lang="en-US" altLang="en-US">
                <a:latin typeface="Courier New" panose="02070309020205020404" pitchFamily="49" charset="0"/>
              </a:rPr>
              <a:t>const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76972BC-3A0B-FE73-2595-F06C2A71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D13B05D0-ADD9-464E-A383-9016E17D58A3}" type="slidenum">
              <a:rPr lang="en-US" altLang="en-US"/>
              <a:pPr/>
              <a:t>113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>
            <a:extLst>
              <a:ext uri="{FF2B5EF4-FFF2-40B4-BE49-F238E27FC236}">
                <a16:creationId xmlns:a16="http://schemas.microsoft.com/office/drawing/2014/main" id="{5AABCFDF-CF49-B120-262B-77E1D9E9C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Assignment and           Combined Assignment</a:t>
            </a:r>
          </a:p>
        </p:txBody>
      </p:sp>
      <p:sp>
        <p:nvSpPr>
          <p:cNvPr id="768003" name="Rectangle 3">
            <a:extLst>
              <a:ext uri="{FF2B5EF4-FFF2-40B4-BE49-F238E27FC236}">
                <a16:creationId xmlns:a16="http://schemas.microsoft.com/office/drawing/2014/main" id="{F0B4FE9E-806D-6411-40C6-1196824ED7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=</a:t>
            </a:r>
            <a:r>
              <a:rPr lang="en-US" altLang="en-US"/>
              <a:t> can be used to assign a value to multiple variables: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x = y = z = 5;</a:t>
            </a:r>
          </a:p>
          <a:p>
            <a:r>
              <a:rPr lang="en-US" altLang="en-US"/>
              <a:t>Value of </a:t>
            </a:r>
            <a:r>
              <a:rPr lang="en-US" altLang="en-US">
                <a:latin typeface="Courier New" panose="02070309020205020404" pitchFamily="49" charset="0"/>
              </a:rPr>
              <a:t>=</a:t>
            </a:r>
            <a:r>
              <a:rPr lang="en-US" altLang="en-US"/>
              <a:t> is the value that is assigned</a:t>
            </a:r>
          </a:p>
          <a:p>
            <a:r>
              <a:rPr lang="en-US" altLang="en-US"/>
              <a:t>Associates right to left: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US"/>
              <a:t>	 </a:t>
            </a:r>
            <a:r>
              <a:rPr lang="en-US" altLang="en-US">
                <a:latin typeface="Courier New" panose="02070309020205020404" pitchFamily="49" charset="0"/>
              </a:rPr>
              <a:t>x = (y = (z = 5));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F0A789F-6D2E-D2EF-4128-21D3C3D02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D8729D99-A773-4484-AF63-9D15CB8F27DB}" type="slidenum">
              <a:rPr lang="en-US" altLang="en-US"/>
              <a:pPr/>
              <a:t>114</a:t>
            </a:fld>
            <a:endParaRPr lang="en-US" altLang="en-US"/>
          </a:p>
        </p:txBody>
      </p:sp>
      <p:grpSp>
        <p:nvGrpSpPr>
          <p:cNvPr id="768012" name="Group 12">
            <a:extLst>
              <a:ext uri="{FF2B5EF4-FFF2-40B4-BE49-F238E27FC236}">
                <a16:creationId xmlns:a16="http://schemas.microsoft.com/office/drawing/2014/main" id="{D8B891FF-A759-20C6-707C-7B1EF5731E70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4876803"/>
            <a:ext cx="852488" cy="1122363"/>
            <a:chOff x="2736" y="3168"/>
            <a:chExt cx="537" cy="707"/>
          </a:xfrm>
        </p:grpSpPr>
        <p:sp>
          <p:nvSpPr>
            <p:cNvPr id="768004" name="Text Box 4">
              <a:extLst>
                <a:ext uri="{FF2B5EF4-FFF2-40B4-BE49-F238E27FC236}">
                  <a16:creationId xmlns:a16="http://schemas.microsoft.com/office/drawing/2014/main" id="{CDA943CC-3B06-2E22-26D8-47DB9EB7CC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4" y="3504"/>
              <a:ext cx="499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value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is 5</a:t>
              </a:r>
            </a:p>
          </p:txBody>
        </p:sp>
        <p:sp>
          <p:nvSpPr>
            <p:cNvPr id="768005" name="Line 5">
              <a:extLst>
                <a:ext uri="{FF2B5EF4-FFF2-40B4-BE49-F238E27FC236}">
                  <a16:creationId xmlns:a16="http://schemas.microsoft.com/office/drawing/2014/main" id="{12EC24E4-B048-EA44-D6C2-4584166417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36" y="3168"/>
              <a:ext cx="288" cy="288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011" name="Group 11">
            <a:extLst>
              <a:ext uri="{FF2B5EF4-FFF2-40B4-BE49-F238E27FC236}">
                <a16:creationId xmlns:a16="http://schemas.microsoft.com/office/drawing/2014/main" id="{946DDF92-36FD-71FD-8CAE-A379DA1C32F3}"/>
              </a:ext>
            </a:extLst>
          </p:cNvPr>
          <p:cNvGrpSpPr>
            <a:grpSpLocks/>
          </p:cNvGrpSpPr>
          <p:nvPr/>
        </p:nvGrpSpPr>
        <p:grpSpPr bwMode="auto">
          <a:xfrm>
            <a:off x="4343401" y="4876803"/>
            <a:ext cx="792163" cy="1122363"/>
            <a:chOff x="1910" y="3168"/>
            <a:chExt cx="499" cy="707"/>
          </a:xfrm>
        </p:grpSpPr>
        <p:sp>
          <p:nvSpPr>
            <p:cNvPr id="768006" name="Text Box 6">
              <a:extLst>
                <a:ext uri="{FF2B5EF4-FFF2-40B4-BE49-F238E27FC236}">
                  <a16:creationId xmlns:a16="http://schemas.microsoft.com/office/drawing/2014/main" id="{1B9A47C1-324D-9CAE-1C9A-810E1D5BE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0" y="3504"/>
              <a:ext cx="499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value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is 5</a:t>
              </a:r>
            </a:p>
          </p:txBody>
        </p:sp>
        <p:sp>
          <p:nvSpPr>
            <p:cNvPr id="768007" name="Line 7">
              <a:extLst>
                <a:ext uri="{FF2B5EF4-FFF2-40B4-BE49-F238E27FC236}">
                  <a16:creationId xmlns:a16="http://schemas.microsoft.com/office/drawing/2014/main" id="{F9F78B8F-2866-9B3E-0C55-D9ABBA95BC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16" y="3168"/>
              <a:ext cx="144" cy="288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010" name="Group 10">
            <a:extLst>
              <a:ext uri="{FF2B5EF4-FFF2-40B4-BE49-F238E27FC236}">
                <a16:creationId xmlns:a16="http://schemas.microsoft.com/office/drawing/2014/main" id="{5769C62F-9174-CF59-62BD-49435933908F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4876803"/>
            <a:ext cx="838200" cy="1122363"/>
            <a:chOff x="1104" y="3168"/>
            <a:chExt cx="528" cy="707"/>
          </a:xfrm>
        </p:grpSpPr>
        <p:sp>
          <p:nvSpPr>
            <p:cNvPr id="768008" name="Text Box 8">
              <a:extLst>
                <a:ext uri="{FF2B5EF4-FFF2-40B4-BE49-F238E27FC236}">
                  <a16:creationId xmlns:a16="http://schemas.microsoft.com/office/drawing/2014/main" id="{88556911-3374-0B6E-19C0-34B94469C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504"/>
              <a:ext cx="528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value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is 5</a:t>
              </a:r>
            </a:p>
          </p:txBody>
        </p:sp>
        <p:sp>
          <p:nvSpPr>
            <p:cNvPr id="768009" name="Line 9">
              <a:extLst>
                <a:ext uri="{FF2B5EF4-FFF2-40B4-BE49-F238E27FC236}">
                  <a16:creationId xmlns:a16="http://schemas.microsoft.com/office/drawing/2014/main" id="{65C6EC49-8133-E168-02B3-77C1CF6373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4" y="3168"/>
              <a:ext cx="48" cy="288"/>
            </a:xfrm>
            <a:prstGeom prst="line">
              <a:avLst/>
            </a:prstGeom>
            <a:noFill/>
            <a:ln w="9525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>
            <a:extLst>
              <a:ext uri="{FF2B5EF4-FFF2-40B4-BE49-F238E27FC236}">
                <a16:creationId xmlns:a16="http://schemas.microsoft.com/office/drawing/2014/main" id="{7EA2CE9E-C905-66E6-9346-D51B11999B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Combined Assignment</a:t>
            </a:r>
          </a:p>
        </p:txBody>
      </p:sp>
      <p:sp>
        <p:nvSpPr>
          <p:cNvPr id="770051" name="Rectangle 3">
            <a:extLst>
              <a:ext uri="{FF2B5EF4-FFF2-40B4-BE49-F238E27FC236}">
                <a16:creationId xmlns:a16="http://schemas.microsoft.com/office/drawing/2014/main" id="{787B78B2-66A8-FC0E-EF0A-386C4B1773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8075613" cy="3741738"/>
          </a:xfrm>
        </p:spPr>
        <p:txBody>
          <a:bodyPr/>
          <a:lstStyle/>
          <a:p>
            <a:r>
              <a:rPr lang="en-US" altLang="en-US"/>
              <a:t>Look at the following statement:</a:t>
            </a:r>
            <a:br>
              <a:rPr lang="en-US" altLang="en-US"/>
            </a:br>
            <a:endParaRPr lang="en-US" altLang="en-US" sz="3600"/>
          </a:p>
          <a:p>
            <a:pPr lvl="1">
              <a:buFontTx/>
              <a:buNone/>
            </a:pPr>
            <a:r>
              <a:rPr lang="en-US" altLang="en-US" sz="3200"/>
              <a:t>	</a:t>
            </a:r>
            <a:r>
              <a:rPr lang="en-US" altLang="en-US" sz="3200">
                <a:latin typeface="Courier New" panose="02070309020205020404" pitchFamily="49" charset="0"/>
              </a:rPr>
              <a:t>sum = sum + 1;</a:t>
            </a:r>
            <a:endParaRPr lang="en-US" altLang="en-US" sz="3200"/>
          </a:p>
          <a:p>
            <a:pPr lvl="1">
              <a:buClr>
                <a:schemeClr val="tx1"/>
              </a:buClr>
              <a:buFontTx/>
              <a:buNone/>
            </a:pPr>
            <a:br>
              <a:rPr lang="en-US" altLang="en-US" sz="3200"/>
            </a:br>
            <a:r>
              <a:rPr lang="en-US" altLang="en-US" sz="3200"/>
              <a:t>This adds 1 to the variable </a:t>
            </a:r>
            <a:r>
              <a:rPr lang="en-US" altLang="en-US" sz="3200" b="1">
                <a:latin typeface="Courier New" panose="02070309020205020404" pitchFamily="49" charset="0"/>
              </a:rPr>
              <a:t>sum</a:t>
            </a:r>
            <a:r>
              <a:rPr lang="en-US" altLang="en-US" sz="3200"/>
              <a:t>.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6B4EEB1-52B8-8C6E-548D-606DF7AD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BD1456F2-C14D-48F8-A420-648F2E5C770D}" type="slidenum">
              <a:rPr lang="en-US" altLang="en-US"/>
              <a:pPr/>
              <a:t>115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>
            <a:extLst>
              <a:ext uri="{FF2B5EF4-FFF2-40B4-BE49-F238E27FC236}">
                <a16:creationId xmlns:a16="http://schemas.microsoft.com/office/drawing/2014/main" id="{A2C5822E-768C-0F6D-1E28-9D1235434D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Other Similar Statements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6FF4B9C-0758-F0D4-7355-30370241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53AF48E9-E84B-44B8-A741-A5B7AC00D83D}" type="slidenum">
              <a:rPr lang="en-US" altLang="en-US"/>
              <a:pPr/>
              <a:t>116</a:t>
            </a:fld>
            <a:endParaRPr lang="en-US" altLang="en-US"/>
          </a:p>
        </p:txBody>
      </p:sp>
      <p:pic>
        <p:nvPicPr>
          <p:cNvPr id="772099" name="Picture 3">
            <a:extLst>
              <a:ext uri="{FF2B5EF4-FFF2-40B4-BE49-F238E27FC236}">
                <a16:creationId xmlns:a16="http://schemas.microsoft.com/office/drawing/2014/main" id="{7B65167D-6F0B-4D7E-E1CE-DE2267C66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92364"/>
            <a:ext cx="7543800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>
            <a:extLst>
              <a:ext uri="{FF2B5EF4-FFF2-40B4-BE49-F238E27FC236}">
                <a16:creationId xmlns:a16="http://schemas.microsoft.com/office/drawing/2014/main" id="{D3D2BE9D-4F2B-AF40-B49F-C3E318C331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Combined Assignment</a:t>
            </a:r>
          </a:p>
        </p:txBody>
      </p:sp>
      <p:sp>
        <p:nvSpPr>
          <p:cNvPr id="773123" name="Rectangle 3">
            <a:extLst>
              <a:ext uri="{FF2B5EF4-FFF2-40B4-BE49-F238E27FC236}">
                <a16:creationId xmlns:a16="http://schemas.microsoft.com/office/drawing/2014/main" id="{F0B7F6B0-F167-A40B-CD3F-6AC62BFF8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8075613" cy="3741738"/>
          </a:xfrm>
        </p:spPr>
        <p:txBody>
          <a:bodyPr/>
          <a:lstStyle/>
          <a:p>
            <a:r>
              <a:rPr lang="en-US" altLang="en-US" sz="2800"/>
              <a:t>The combined assignment operators provide a shorthand for these types of statements.</a:t>
            </a:r>
          </a:p>
          <a:p>
            <a:r>
              <a:rPr lang="en-US" altLang="en-US" sz="2800"/>
              <a:t>The statement</a:t>
            </a:r>
            <a:endParaRPr lang="en-US" altLang="en-US"/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sum = sum + 1;</a:t>
            </a:r>
          </a:p>
          <a:p>
            <a:pPr lvl="1">
              <a:buFontTx/>
              <a:buNone/>
            </a:pPr>
            <a:r>
              <a:rPr lang="en-US" altLang="en-US"/>
              <a:t>is equivalent to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sum += 1;</a:t>
            </a:r>
          </a:p>
          <a:p>
            <a:pPr lvl="1"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F162E64-A6FB-6D0D-6C31-B5C655D5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C2C2539E-DE04-458A-8063-A08782C6BE1D}" type="slidenum">
              <a:rPr lang="en-US" altLang="en-US"/>
              <a:pPr/>
              <a:t>117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>
            <a:extLst>
              <a:ext uri="{FF2B5EF4-FFF2-40B4-BE49-F238E27FC236}">
                <a16:creationId xmlns:a16="http://schemas.microsoft.com/office/drawing/2014/main" id="{48ABB893-A811-4E2E-029F-0F46BB5011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Combined Assignment Operators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6A41C79-F778-5516-E9EA-36E01290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98D2A51B-D3E3-4A57-A715-66563AA1E67E}" type="slidenum">
              <a:rPr lang="en-US" altLang="en-US"/>
              <a:pPr/>
              <a:t>118</a:t>
            </a:fld>
            <a:endParaRPr lang="en-US" altLang="en-US"/>
          </a:p>
        </p:txBody>
      </p:sp>
      <p:pic>
        <p:nvPicPr>
          <p:cNvPr id="775171" name="Picture 3">
            <a:extLst>
              <a:ext uri="{FF2B5EF4-FFF2-40B4-BE49-F238E27FC236}">
                <a16:creationId xmlns:a16="http://schemas.microsoft.com/office/drawing/2014/main" id="{2324F0A3-E17E-1033-3873-B26C207D6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2478088"/>
            <a:ext cx="7400925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>
            <a:extLst>
              <a:ext uri="{FF2B5EF4-FFF2-40B4-BE49-F238E27FC236}">
                <a16:creationId xmlns:a16="http://schemas.microsoft.com/office/drawing/2014/main" id="{ED79675D-7F9F-BD95-4D83-CB2385F158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Formatting Output</a:t>
            </a:r>
          </a:p>
        </p:txBody>
      </p:sp>
      <p:sp>
        <p:nvSpPr>
          <p:cNvPr id="776195" name="Rectangle 3">
            <a:extLst>
              <a:ext uri="{FF2B5EF4-FFF2-40B4-BE49-F238E27FC236}">
                <a16:creationId xmlns:a16="http://schemas.microsoft.com/office/drawing/2014/main" id="{0B1C236D-AB3F-C44D-7094-A8FE2D61D7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r>
              <a:rPr lang="en-US" altLang="en-US"/>
              <a:t>Can control how output displays for numeric, string data:</a:t>
            </a:r>
          </a:p>
          <a:p>
            <a:pPr lvl="1"/>
            <a:r>
              <a:rPr lang="en-US" altLang="en-US"/>
              <a:t>size</a:t>
            </a:r>
          </a:p>
          <a:p>
            <a:pPr lvl="1"/>
            <a:r>
              <a:rPr lang="en-US" altLang="en-US"/>
              <a:t>position</a:t>
            </a:r>
          </a:p>
          <a:p>
            <a:pPr lvl="1"/>
            <a:r>
              <a:rPr lang="en-US" altLang="en-US"/>
              <a:t>number of digits</a:t>
            </a:r>
          </a:p>
          <a:p>
            <a:r>
              <a:rPr lang="en-US" altLang="en-US"/>
              <a:t>Requires </a:t>
            </a:r>
            <a:r>
              <a:rPr lang="en-US" altLang="en-US">
                <a:latin typeface="Courier New" panose="02070309020205020404" pitchFamily="49" charset="0"/>
              </a:rPr>
              <a:t>iomanip</a:t>
            </a:r>
            <a:r>
              <a:rPr lang="en-US" altLang="en-US"/>
              <a:t> header file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92BFD49-3B1B-9A57-6754-AD7C3CD4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763A9582-E0F7-482D-A062-E9944F84077C}" type="slidenum">
              <a:rPr lang="en-US" altLang="en-US"/>
              <a:pPr/>
              <a:t>119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>
            <a:extLst>
              <a:ext uri="{FF2B5EF4-FFF2-40B4-BE49-F238E27FC236}">
                <a16:creationId xmlns:a16="http://schemas.microsoft.com/office/drawing/2014/main" id="{214FE4F4-EED6-A0FE-0917-617B9C991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Programs and                          Programming Languages</a:t>
            </a:r>
          </a:p>
        </p:txBody>
      </p:sp>
      <p:sp>
        <p:nvSpPr>
          <p:cNvPr id="747523" name="Rectangle 3">
            <a:extLst>
              <a:ext uri="{FF2B5EF4-FFF2-40B4-BE49-F238E27FC236}">
                <a16:creationId xmlns:a16="http://schemas.microsoft.com/office/drawing/2014/main" id="{A764ED2C-A202-E277-19C1-33B0E9B083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u="sng"/>
          </a:p>
          <a:p>
            <a:r>
              <a:rPr lang="en-US" altLang="en-US"/>
              <a:t>A program is a set of instructions that the computer follows to perform a task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We start with an </a:t>
            </a:r>
            <a:r>
              <a:rPr lang="en-US" altLang="en-US" i="1"/>
              <a:t>algorithm</a:t>
            </a:r>
            <a:r>
              <a:rPr lang="en-US" altLang="en-US"/>
              <a:t>, which is a set of well-defined steps.</a:t>
            </a:r>
            <a:endParaRPr lang="en-US" altLang="en-US" u="sng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0D6C2CA-D732-7FA2-F3B8-11DB6EF0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7D11904B-4760-42A8-A5CE-58A72451573F}" type="slidenum">
              <a:rPr lang="en-US" altLang="en-US"/>
              <a:pPr/>
              <a:t>12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>
            <a:extLst>
              <a:ext uri="{FF2B5EF4-FFF2-40B4-BE49-F238E27FC236}">
                <a16:creationId xmlns:a16="http://schemas.microsoft.com/office/drawing/2014/main" id="{2D7AE013-AB39-55DF-191E-0E43CD628D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Stream Manipulators</a:t>
            </a:r>
          </a:p>
        </p:txBody>
      </p:sp>
      <p:sp>
        <p:nvSpPr>
          <p:cNvPr id="778243" name="Rectangle 3">
            <a:extLst>
              <a:ext uri="{FF2B5EF4-FFF2-40B4-BE49-F238E27FC236}">
                <a16:creationId xmlns:a16="http://schemas.microsoft.com/office/drawing/2014/main" id="{8EAA4DBC-5CEB-1D65-4EFA-FB7EF4F9AA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1752600"/>
            <a:ext cx="84582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Used to control how an output field is displayed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Some affect just the next value displayed: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ourier New" panose="02070309020205020404" pitchFamily="49" charset="0"/>
              </a:rPr>
              <a:t>setw(x)</a:t>
            </a:r>
            <a:r>
              <a:rPr lang="en-US" altLang="en-US"/>
              <a:t>: print in a field at least </a:t>
            </a:r>
            <a:r>
              <a:rPr lang="en-US" altLang="en-US">
                <a:latin typeface="Courier New" panose="02070309020205020404" pitchFamily="49" charset="0"/>
              </a:rPr>
              <a:t>x</a:t>
            </a:r>
            <a:r>
              <a:rPr lang="en-US" altLang="en-US"/>
              <a:t> spaces wide.  Use more spaces if field is not wide enough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DFC95C3-D061-D3B8-86F8-37176FAF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A8542F51-AAAD-414F-9B08-EEE7CE1CCED6}" type="slidenum">
              <a:rPr lang="en-US" altLang="en-US"/>
              <a:pPr/>
              <a:t>120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84B50-37FB-FC30-AD7B-59B18603F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7678D3ED-962B-414A-B038-0E54952DA874}" type="slidenum">
              <a:rPr lang="en-US" altLang="en-US"/>
              <a:pPr/>
              <a:t>121</a:t>
            </a:fld>
            <a:endParaRPr lang="en-US" altLang="en-US"/>
          </a:p>
        </p:txBody>
      </p:sp>
      <p:pic>
        <p:nvPicPr>
          <p:cNvPr id="780291" name="Picture 3">
            <a:extLst>
              <a:ext uri="{FF2B5EF4-FFF2-40B4-BE49-F238E27FC236}">
                <a16:creationId xmlns:a16="http://schemas.microsoft.com/office/drawing/2014/main" id="{5F00DFF6-4C9A-DD86-A63A-658E60E4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52576"/>
            <a:ext cx="4800600" cy="475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0292" name="Text Box 4">
            <a:extLst>
              <a:ext uri="{FF2B5EF4-FFF2-40B4-BE49-F238E27FC236}">
                <a16:creationId xmlns:a16="http://schemas.microsoft.com/office/drawing/2014/main" id="{5A8CC462-BE33-F05A-BB61-6BD6708CF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525" y="5849938"/>
            <a:ext cx="13292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Continued…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DA614-D03B-D897-6007-043B116F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9FEADF08-618B-43CF-BC61-C17BD83C9580}" type="slidenum">
              <a:rPr lang="en-US" altLang="en-US"/>
              <a:pPr/>
              <a:t>122</a:t>
            </a:fld>
            <a:endParaRPr lang="en-US" altLang="en-US"/>
          </a:p>
        </p:txBody>
      </p:sp>
      <p:pic>
        <p:nvPicPr>
          <p:cNvPr id="781315" name="Picture 3">
            <a:extLst>
              <a:ext uri="{FF2B5EF4-FFF2-40B4-BE49-F238E27FC236}">
                <a16:creationId xmlns:a16="http://schemas.microsoft.com/office/drawing/2014/main" id="{0342BB56-695C-A6DE-FCD0-23A3771E7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362200"/>
            <a:ext cx="7696200" cy="165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>
            <a:extLst>
              <a:ext uri="{FF2B5EF4-FFF2-40B4-BE49-F238E27FC236}">
                <a16:creationId xmlns:a16="http://schemas.microsoft.com/office/drawing/2014/main" id="{0EF21777-2057-270D-E606-389ECE7801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Stream Manipulators</a:t>
            </a:r>
          </a:p>
        </p:txBody>
      </p:sp>
      <p:sp>
        <p:nvSpPr>
          <p:cNvPr id="782339" name="Rectangle 3">
            <a:extLst>
              <a:ext uri="{FF2B5EF4-FFF2-40B4-BE49-F238E27FC236}">
                <a16:creationId xmlns:a16="http://schemas.microsoft.com/office/drawing/2014/main" id="{E4BEDE0A-73AB-56F4-782E-02A955550F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447800"/>
            <a:ext cx="8458200" cy="4495800"/>
          </a:xfrm>
        </p:spPr>
        <p:txBody>
          <a:bodyPr/>
          <a:lstStyle/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Some affect values until changed again: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ourier New" panose="02070309020205020404" pitchFamily="49" charset="0"/>
              </a:rPr>
              <a:t>fixed</a:t>
            </a:r>
            <a:r>
              <a:rPr lang="en-US" altLang="en-US"/>
              <a:t>: use decimal notation for floating-point values</a:t>
            </a: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>
                <a:latin typeface="Courier New" panose="02070309020205020404" pitchFamily="49" charset="0"/>
              </a:rPr>
              <a:t>setprecision(x)</a:t>
            </a:r>
            <a:r>
              <a:rPr lang="en-US" altLang="en-US"/>
              <a:t>: when used with </a:t>
            </a:r>
            <a:r>
              <a:rPr lang="en-US" altLang="en-US">
                <a:latin typeface="Courier New" panose="02070309020205020404" pitchFamily="49" charset="0"/>
              </a:rPr>
              <a:t>fixed</a:t>
            </a:r>
            <a:r>
              <a:rPr lang="en-US" altLang="en-US"/>
              <a:t>, print floating-point value using </a:t>
            </a:r>
            <a:r>
              <a:rPr lang="en-US" altLang="en-US">
                <a:latin typeface="Courier New" panose="02070309020205020404" pitchFamily="49" charset="0"/>
              </a:rPr>
              <a:t>x</a:t>
            </a:r>
            <a:r>
              <a:rPr lang="en-US" altLang="en-US"/>
              <a:t> digits after the decimal.  Without </a:t>
            </a:r>
            <a:r>
              <a:rPr lang="en-US" altLang="en-US">
                <a:latin typeface="Courier New" panose="02070309020205020404" pitchFamily="49" charset="0"/>
              </a:rPr>
              <a:t>fixed</a:t>
            </a:r>
            <a:r>
              <a:rPr lang="en-US" altLang="en-US"/>
              <a:t>, print floating-point value using x significant digits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ourier New" panose="02070309020205020404" pitchFamily="49" charset="0"/>
              </a:rPr>
              <a:t>showpoint</a:t>
            </a:r>
            <a:r>
              <a:rPr lang="en-US" altLang="en-US"/>
              <a:t>: always print decimal for floating-point values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0661D06-07A0-6244-CBCE-25E181CF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E23FBCA4-50FC-4D0D-848F-3D97A0D92381}" type="slidenum">
              <a:rPr lang="en-US" altLang="en-US"/>
              <a:pPr/>
              <a:t>123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07FD76-1E25-A4D9-3C43-B6A9F43A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A48A36BC-559A-41EB-8568-EDC7365E49FF}" type="slidenum">
              <a:rPr lang="en-US" altLang="en-US"/>
              <a:pPr/>
              <a:t>124</a:t>
            </a:fld>
            <a:endParaRPr lang="en-US" altLang="en-US"/>
          </a:p>
        </p:txBody>
      </p:sp>
      <p:pic>
        <p:nvPicPr>
          <p:cNvPr id="784388" name="Picture 4">
            <a:extLst>
              <a:ext uri="{FF2B5EF4-FFF2-40B4-BE49-F238E27FC236}">
                <a16:creationId xmlns:a16="http://schemas.microsoft.com/office/drawing/2014/main" id="{E1F367DB-AF29-6C28-27D0-B303D273E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6629400" cy="392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4389" name="Text Box 5">
            <a:extLst>
              <a:ext uri="{FF2B5EF4-FFF2-40B4-BE49-F238E27FC236}">
                <a16:creationId xmlns:a16="http://schemas.microsoft.com/office/drawing/2014/main" id="{DA2F2639-8072-7C17-8344-C307807B1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525" y="5849938"/>
            <a:ext cx="13292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Continued…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58D5C-1DB5-1DFF-371C-A4B2B264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6E313B1B-D921-4289-AE95-89FFFC521D38}" type="slidenum">
              <a:rPr lang="en-US" altLang="en-US"/>
              <a:pPr/>
              <a:t>125</a:t>
            </a:fld>
            <a:endParaRPr lang="en-US" altLang="en-US"/>
          </a:p>
        </p:txBody>
      </p:sp>
      <p:pic>
        <p:nvPicPr>
          <p:cNvPr id="785411" name="Picture 3">
            <a:extLst>
              <a:ext uri="{FF2B5EF4-FFF2-40B4-BE49-F238E27FC236}">
                <a16:creationId xmlns:a16="http://schemas.microsoft.com/office/drawing/2014/main" id="{4401A619-3CF1-C1CB-E5C4-85D8EC092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39876"/>
            <a:ext cx="594360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>
            <a:extLst>
              <a:ext uri="{FF2B5EF4-FFF2-40B4-BE49-F238E27FC236}">
                <a16:creationId xmlns:a16="http://schemas.microsoft.com/office/drawing/2014/main" id="{B26DBD13-8104-751B-A1C5-6F3222BB7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Stream Manipulators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0EA825B-08B2-7ED2-788A-AFB42197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D6C11ED0-4291-40F1-9C45-ED0DF09ED65D}" type="slidenum">
              <a:rPr lang="en-US" altLang="en-US"/>
              <a:pPr/>
              <a:t>126</a:t>
            </a:fld>
            <a:endParaRPr lang="en-US" altLang="en-US"/>
          </a:p>
        </p:txBody>
      </p:sp>
      <p:pic>
        <p:nvPicPr>
          <p:cNvPr id="786435" name="Picture 3">
            <a:extLst>
              <a:ext uri="{FF2B5EF4-FFF2-40B4-BE49-F238E27FC236}">
                <a16:creationId xmlns:a16="http://schemas.microsoft.com/office/drawing/2014/main" id="{1DD74C35-52B1-2680-C0AD-BF5129BB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2403476"/>
            <a:ext cx="7319962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>
            <a:extLst>
              <a:ext uri="{FF2B5EF4-FFF2-40B4-BE49-F238E27FC236}">
                <a16:creationId xmlns:a16="http://schemas.microsoft.com/office/drawing/2014/main" id="{1EB3E31D-3963-F1C7-5F4B-5190973BF3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Formatted Input</a:t>
            </a:r>
          </a:p>
        </p:txBody>
      </p:sp>
      <p:sp>
        <p:nvSpPr>
          <p:cNvPr id="787459" name="Rectangle 3">
            <a:extLst>
              <a:ext uri="{FF2B5EF4-FFF2-40B4-BE49-F238E27FC236}">
                <a16:creationId xmlns:a16="http://schemas.microsoft.com/office/drawing/2014/main" id="{F7EC6119-BC5C-542C-449A-E25E288D90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668464"/>
            <a:ext cx="7845425" cy="374173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Can format field width for use with </a:t>
            </a:r>
            <a:r>
              <a:rPr lang="en-US" altLang="en-US" sz="2800">
                <a:latin typeface="Courier New" panose="02070309020205020404" pitchFamily="49" charset="0"/>
              </a:rPr>
              <a:t>cin</a:t>
            </a: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 sz="2800"/>
              <a:t>Useful when reading string data to be stored in a character array:</a:t>
            </a:r>
            <a:br>
              <a:rPr lang="en-US" altLang="en-US" sz="2800"/>
            </a:br>
            <a:r>
              <a:rPr lang="en-US" altLang="en-US">
                <a:latin typeface="Courier New" panose="02070309020205020404" pitchFamily="49" charset="0"/>
              </a:rPr>
              <a:t>  const int SIZE = 10;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char firstName[SIZE];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cout &lt;&lt; "Enter your name: ";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cin &gt;&gt; setw(SIZE) &gt;&gt; firstName;	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 </a:t>
            </a:r>
            <a:r>
              <a:rPr lang="en-US" altLang="en-US" sz="2800">
                <a:latin typeface="Courier New" panose="02070309020205020404" pitchFamily="49" charset="0"/>
              </a:rPr>
              <a:t>cin</a:t>
            </a:r>
            <a:r>
              <a:rPr lang="en-US" altLang="en-US" sz="2800"/>
              <a:t> reads one less character than specified with the </a:t>
            </a:r>
            <a:r>
              <a:rPr lang="en-US" altLang="en-US" sz="2800">
                <a:latin typeface="Courier New" panose="02070309020205020404" pitchFamily="49" charset="0"/>
              </a:rPr>
              <a:t>setw()</a:t>
            </a:r>
            <a:r>
              <a:rPr lang="en-US" altLang="en-US" sz="2800"/>
              <a:t> manipulator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AB9F4DD-4D2F-30AD-0E31-0C6CFE63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144BB55E-9391-4AC6-B900-D5584CDA92E9}" type="slidenum">
              <a:rPr lang="en-US" altLang="en-US"/>
              <a:pPr/>
              <a:t>127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>
            <a:extLst>
              <a:ext uri="{FF2B5EF4-FFF2-40B4-BE49-F238E27FC236}">
                <a16:creationId xmlns:a16="http://schemas.microsoft.com/office/drawing/2014/main" id="{43498E15-98BE-3C96-34BB-82769A947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Formatted Input</a:t>
            </a:r>
          </a:p>
        </p:txBody>
      </p:sp>
      <p:sp>
        <p:nvSpPr>
          <p:cNvPr id="788483" name="Rectangle 3">
            <a:extLst>
              <a:ext uri="{FF2B5EF4-FFF2-40B4-BE49-F238E27FC236}">
                <a16:creationId xmlns:a16="http://schemas.microsoft.com/office/drawing/2014/main" id="{DC9A62EF-CCEF-1AC3-DC27-7975327997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600200"/>
            <a:ext cx="7783513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To read an entire line of input, use </a:t>
            </a:r>
            <a:r>
              <a:rPr lang="en-US" altLang="en-US" sz="2800">
                <a:latin typeface="Courier New" panose="02070309020205020404" pitchFamily="49" charset="0"/>
              </a:rPr>
              <a:t>cin.getline()</a:t>
            </a:r>
            <a:r>
              <a:rPr lang="en-US" altLang="en-US" sz="2800"/>
              <a:t>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const int SIZE = 81;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char address[SIZE];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cout &lt;&lt; "Enter your address: ";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cin.getline(address, SIZE);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 </a:t>
            </a:r>
            <a:r>
              <a:rPr lang="en-US" altLang="en-US" sz="2800">
                <a:latin typeface="Courier New" panose="02070309020205020404" pitchFamily="49" charset="0"/>
              </a:rPr>
              <a:t>cin.getline</a:t>
            </a:r>
            <a:r>
              <a:rPr lang="en-US" altLang="en-US" sz="2800"/>
              <a:t> takes two arguments: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Name of array to store string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Size of the array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2CB3B8F-D464-4AF3-42E1-EF8D1750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974F68AC-EF4F-49BE-A32E-A4D2EF003792}" type="slidenum">
              <a:rPr lang="en-US" altLang="en-US"/>
              <a:pPr/>
              <a:t>128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3EA31C-6DB3-D560-F3F7-304D8393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BA71F2A7-3FA0-4F08-BE49-B9BFE70C8897}" type="slidenum">
              <a:rPr lang="en-US" altLang="en-US"/>
              <a:pPr/>
              <a:t>129</a:t>
            </a:fld>
            <a:endParaRPr lang="en-US" altLang="en-US"/>
          </a:p>
        </p:txBody>
      </p:sp>
      <p:pic>
        <p:nvPicPr>
          <p:cNvPr id="789507" name="Picture 3">
            <a:extLst>
              <a:ext uri="{FF2B5EF4-FFF2-40B4-BE49-F238E27FC236}">
                <a16:creationId xmlns:a16="http://schemas.microsoft.com/office/drawing/2014/main" id="{751EBE8C-BC4B-6E20-CCF0-4CD8065B2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76400"/>
            <a:ext cx="6553200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>
            <a:extLst>
              <a:ext uri="{FF2B5EF4-FFF2-40B4-BE49-F238E27FC236}">
                <a16:creationId xmlns:a16="http://schemas.microsoft.com/office/drawing/2014/main" id="{8779B373-82FD-3D64-A31E-17135F339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Algorithm for                 Calculating Gross Pay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1A7B3D-9C3F-819D-264A-AC8984C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873B1FDF-CF52-4CCF-913C-FFE320B128C9}" type="slidenum">
              <a:rPr lang="en-US" altLang="en-US"/>
              <a:pPr/>
              <a:t>13</a:t>
            </a:fld>
            <a:endParaRPr lang="en-US" altLang="en-US"/>
          </a:p>
        </p:txBody>
      </p:sp>
      <p:pic>
        <p:nvPicPr>
          <p:cNvPr id="749571" name="Picture 3">
            <a:extLst>
              <a:ext uri="{FF2B5EF4-FFF2-40B4-BE49-F238E27FC236}">
                <a16:creationId xmlns:a16="http://schemas.microsoft.com/office/drawing/2014/main" id="{E6164754-0297-7853-2FFF-C3EE6C627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57400"/>
            <a:ext cx="7848600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>
            <a:extLst>
              <a:ext uri="{FF2B5EF4-FFF2-40B4-BE49-F238E27FC236}">
                <a16:creationId xmlns:a16="http://schemas.microsoft.com/office/drawing/2014/main" id="{8872A716-85ED-CE39-B714-D0E43D7B50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Formatted Input</a:t>
            </a:r>
          </a:p>
        </p:txBody>
      </p:sp>
      <p:sp>
        <p:nvSpPr>
          <p:cNvPr id="790531" name="Rectangle 3">
            <a:extLst>
              <a:ext uri="{FF2B5EF4-FFF2-40B4-BE49-F238E27FC236}">
                <a16:creationId xmlns:a16="http://schemas.microsoft.com/office/drawing/2014/main" id="{F7826181-E1BE-C2AB-766B-84719E7A36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828800"/>
            <a:ext cx="8534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To read a single character: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Use </a:t>
            </a:r>
            <a:r>
              <a:rPr lang="en-US" altLang="en-US">
                <a:latin typeface="Courier New" panose="02070309020205020404" pitchFamily="49" charset="0"/>
              </a:rPr>
              <a:t>cin</a:t>
            </a:r>
            <a:r>
              <a:rPr lang="en-US" altLang="en-US"/>
              <a:t>:</a:t>
            </a:r>
          </a:p>
          <a:p>
            <a:pPr lvl="2">
              <a:lnSpc>
                <a:spcPct val="90000"/>
              </a:lnSpc>
              <a:buClr>
                <a:srgbClr val="008000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char ch;</a:t>
            </a:r>
          </a:p>
          <a:p>
            <a:pPr lvl="2">
              <a:lnSpc>
                <a:spcPct val="90000"/>
              </a:lnSpc>
              <a:buClr>
                <a:srgbClr val="008000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cout &lt;&lt; "Strike any key to continue";</a:t>
            </a:r>
          </a:p>
          <a:p>
            <a:pPr lvl="2">
              <a:lnSpc>
                <a:spcPct val="90000"/>
              </a:lnSpc>
              <a:buClr>
                <a:srgbClr val="008000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cin &gt;&gt; ch;</a:t>
            </a:r>
          </a:p>
          <a:p>
            <a:pPr lvl="2">
              <a:lnSpc>
                <a:spcPct val="90000"/>
              </a:lnSpc>
              <a:buClr>
                <a:srgbClr val="008000"/>
              </a:buClr>
              <a:buFontTx/>
              <a:buNone/>
            </a:pPr>
            <a:r>
              <a:rPr lang="en-US" altLang="en-US"/>
              <a:t>Problem: will skip over blanks, tabs, </a:t>
            </a:r>
            <a:r>
              <a:rPr lang="en-US" altLang="en-US">
                <a:latin typeface="Courier New" panose="02070309020205020404" pitchFamily="49" charset="0"/>
              </a:rPr>
              <a:t>&lt;CR&gt;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Use </a:t>
            </a:r>
            <a:r>
              <a:rPr lang="en-US" altLang="en-US">
                <a:latin typeface="Courier New" panose="02070309020205020404" pitchFamily="49" charset="0"/>
              </a:rPr>
              <a:t>cin.get()</a:t>
            </a:r>
            <a:r>
              <a:rPr lang="en-US" altLang="en-US"/>
              <a:t>: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cin.get(ch);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/>
              <a:t>Will read the next character entered, even whitespace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7C0A851-3998-527F-F9D0-66E820DB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26A9DB08-B5A2-451A-8531-5AE2337B46AF}" type="slidenum">
              <a:rPr lang="en-US" altLang="en-US"/>
              <a:pPr/>
              <a:t>130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>
            <a:extLst>
              <a:ext uri="{FF2B5EF4-FFF2-40B4-BE49-F238E27FC236}">
                <a16:creationId xmlns:a16="http://schemas.microsoft.com/office/drawing/2014/main" id="{0450364F-4C35-0338-27AF-E8A8BFC583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Formatted Input</a:t>
            </a:r>
          </a:p>
        </p:txBody>
      </p:sp>
      <p:sp>
        <p:nvSpPr>
          <p:cNvPr id="791555" name="Rectangle 3">
            <a:extLst>
              <a:ext uri="{FF2B5EF4-FFF2-40B4-BE49-F238E27FC236}">
                <a16:creationId xmlns:a16="http://schemas.microsoft.com/office/drawing/2014/main" id="{082CD54B-3A86-0174-E7A3-C2F9AF5189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806575"/>
            <a:ext cx="8305800" cy="3741738"/>
          </a:xfrm>
        </p:spPr>
        <p:txBody>
          <a:bodyPr>
            <a:normAutofit fontScale="92500"/>
          </a:bodyPr>
          <a:lstStyle/>
          <a:p>
            <a:r>
              <a:rPr lang="en-US" altLang="en-US" sz="2800"/>
              <a:t>Mixing </a:t>
            </a:r>
            <a:r>
              <a:rPr lang="en-US" altLang="en-US" sz="2800">
                <a:latin typeface="Courier New" panose="02070309020205020404" pitchFamily="49" charset="0"/>
              </a:rPr>
              <a:t>cin &gt;&gt;</a:t>
            </a:r>
            <a:r>
              <a:rPr lang="en-US" altLang="en-US" sz="2800"/>
              <a:t> and </a:t>
            </a:r>
            <a:r>
              <a:rPr lang="en-US" altLang="en-US" sz="2800">
                <a:latin typeface="Courier New" panose="02070309020205020404" pitchFamily="49" charset="0"/>
              </a:rPr>
              <a:t>cin.get()</a:t>
            </a:r>
            <a:r>
              <a:rPr lang="en-US" altLang="en-US" sz="2800"/>
              <a:t> in the same program can cause input errors that are hard to detect</a:t>
            </a:r>
          </a:p>
          <a:p>
            <a:r>
              <a:rPr lang="en-US" altLang="en-US" sz="2800"/>
              <a:t>To skip over unneeded characters that are still in the keyboard buffer, use </a:t>
            </a:r>
            <a:r>
              <a:rPr lang="en-US" altLang="en-US" sz="2800">
                <a:latin typeface="Courier New" panose="02070309020205020404" pitchFamily="49" charset="0"/>
              </a:rPr>
              <a:t>cin.ignore()</a:t>
            </a:r>
            <a:r>
              <a:rPr lang="en-US" altLang="en-US" sz="2800"/>
              <a:t>:</a:t>
            </a:r>
          </a:p>
          <a:p>
            <a:pPr lvl="1"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cin.ignore(); // skip next char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cin.ignore(10, '\n'); // skip the next</a:t>
            </a:r>
          </a:p>
          <a:p>
            <a:pPr lvl="1">
              <a:buFontTx/>
              <a:buNone/>
            </a:pPr>
            <a:r>
              <a:rPr lang="en-US" altLang="en-US" sz="2400"/>
              <a:t>                              </a:t>
            </a:r>
            <a:r>
              <a:rPr lang="en-US" altLang="en-US" sz="2400">
                <a:latin typeface="Courier New" panose="02070309020205020404" pitchFamily="49" charset="0"/>
              </a:rPr>
              <a:t>// 10 char. or until a '\n'</a:t>
            </a:r>
            <a:endParaRPr lang="en-US" altLang="en-US" sz="240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957694-142C-BA39-9DAD-031ACC90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05067C43-2950-4DB6-A5FE-344DB90DCA6E}" type="slidenum">
              <a:rPr lang="en-US" altLang="en-US"/>
              <a:pPr/>
              <a:t>131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78" name="Rectangle 2">
            <a:extLst>
              <a:ext uri="{FF2B5EF4-FFF2-40B4-BE49-F238E27FC236}">
                <a16:creationId xmlns:a16="http://schemas.microsoft.com/office/drawing/2014/main" id="{35AF5D23-F380-15B9-694F-82A30FA7E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About Member Functions</a:t>
            </a:r>
          </a:p>
        </p:txBody>
      </p:sp>
      <p:sp>
        <p:nvSpPr>
          <p:cNvPr id="792579" name="Rectangle 3">
            <a:extLst>
              <a:ext uri="{FF2B5EF4-FFF2-40B4-BE49-F238E27FC236}">
                <a16:creationId xmlns:a16="http://schemas.microsoft.com/office/drawing/2014/main" id="{CFF7DA40-A7B9-53CC-E8D5-5B0247E2B0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05000"/>
            <a:ext cx="8240713" cy="37036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u="sng"/>
              <a:t>Member Function</a:t>
            </a:r>
            <a:r>
              <a:rPr lang="en-US" altLang="en-US"/>
              <a:t>: procedure that is part of an object</a:t>
            </a:r>
          </a:p>
          <a:p>
            <a:pPr>
              <a:lnSpc>
                <a:spcPct val="90000"/>
              </a:lnSpc>
            </a:pPr>
            <a:r>
              <a:rPr lang="en-US" altLang="en-US"/>
              <a:t> </a:t>
            </a:r>
            <a:r>
              <a:rPr lang="en-US" altLang="en-US">
                <a:latin typeface="Courier New" panose="02070309020205020404" pitchFamily="49" charset="0"/>
              </a:rPr>
              <a:t>cout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</a:rPr>
              <a:t>cin</a:t>
            </a:r>
            <a:r>
              <a:rPr lang="en-US" altLang="en-US"/>
              <a:t> are objects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Some member functions of the </a:t>
            </a:r>
            <a:r>
              <a:rPr lang="en-US" altLang="en-US">
                <a:latin typeface="Courier New" panose="02070309020205020404" pitchFamily="49" charset="0"/>
              </a:rPr>
              <a:t>cin</a:t>
            </a:r>
            <a:r>
              <a:rPr lang="en-US" altLang="en-US"/>
              <a:t> object: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ourier New" panose="02070309020205020404" pitchFamily="49" charset="0"/>
              </a:rPr>
              <a:t>getline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ourier New" panose="02070309020205020404" pitchFamily="49" charset="0"/>
              </a:rPr>
              <a:t>get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ourier New" panose="02070309020205020404" pitchFamily="49" charset="0"/>
              </a:rPr>
              <a:t>ignore</a:t>
            </a:r>
            <a:endParaRPr lang="en-US" altLang="en-US" u="sng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5137EFB-F2B9-727A-0846-08DFCE54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E72B24CE-ED71-4E09-A9A0-DDFAD4EBE782}" type="slidenum">
              <a:rPr lang="en-US" altLang="en-US"/>
              <a:pPr/>
              <a:t>132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>
            <a:extLst>
              <a:ext uri="{FF2B5EF4-FFF2-40B4-BE49-F238E27FC236}">
                <a16:creationId xmlns:a16="http://schemas.microsoft.com/office/drawing/2014/main" id="{F47D0B9F-AA12-0EC0-79C2-00365F67D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Mathematical Library Functions</a:t>
            </a:r>
          </a:p>
        </p:txBody>
      </p:sp>
      <p:sp>
        <p:nvSpPr>
          <p:cNvPr id="793603" name="Rectangle 3">
            <a:extLst>
              <a:ext uri="{FF2B5EF4-FFF2-40B4-BE49-F238E27FC236}">
                <a16:creationId xmlns:a16="http://schemas.microsoft.com/office/drawing/2014/main" id="{9C788324-B735-02E7-964F-BE5FB3F1E2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Require </a:t>
            </a:r>
            <a:r>
              <a:rPr lang="en-US" altLang="en-US">
                <a:latin typeface="Courier New" panose="02070309020205020404" pitchFamily="49" charset="0"/>
              </a:rPr>
              <a:t>cmath</a:t>
            </a:r>
            <a:r>
              <a:rPr lang="en-US" altLang="en-US"/>
              <a:t> header file</a:t>
            </a:r>
          </a:p>
          <a:p>
            <a:r>
              <a:rPr lang="en-US" altLang="en-US"/>
              <a:t>Take </a:t>
            </a:r>
            <a:r>
              <a:rPr lang="en-US" altLang="en-US">
                <a:latin typeface="Courier New" panose="02070309020205020404" pitchFamily="49" charset="0"/>
              </a:rPr>
              <a:t>double</a:t>
            </a:r>
            <a:r>
              <a:rPr lang="en-US" altLang="en-US"/>
              <a:t> as input, return a </a:t>
            </a:r>
            <a:r>
              <a:rPr lang="en-US" altLang="en-US">
                <a:latin typeface="Courier New" panose="02070309020205020404" pitchFamily="49" charset="0"/>
              </a:rPr>
              <a:t>double</a:t>
            </a:r>
            <a:endParaRPr lang="en-US" altLang="en-US"/>
          </a:p>
          <a:p>
            <a:r>
              <a:rPr lang="en-US" altLang="en-US"/>
              <a:t>Commonly used functions:</a:t>
            </a:r>
          </a:p>
          <a:p>
            <a:pPr>
              <a:buFont typeface="Times" panose="02020603050405020304" pitchFamily="18" charset="0"/>
              <a:buNone/>
            </a:pP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0A04A3D-6F18-8026-26E1-CED4C941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CB7E6A63-DE36-42A5-A28A-A16576AE9063}" type="slidenum">
              <a:rPr lang="en-US" altLang="en-US"/>
              <a:pPr/>
              <a:t>133</a:t>
            </a:fld>
            <a:endParaRPr lang="en-US" altLang="en-US"/>
          </a:p>
        </p:txBody>
      </p:sp>
      <p:graphicFrame>
        <p:nvGraphicFramePr>
          <p:cNvPr id="793632" name="Group 32">
            <a:extLst>
              <a:ext uri="{FF2B5EF4-FFF2-40B4-BE49-F238E27FC236}">
                <a16:creationId xmlns:a16="http://schemas.microsoft.com/office/drawing/2014/main" id="{994F22DA-CAB6-AB3A-220B-5A31088C00CF}"/>
              </a:ext>
            </a:extLst>
          </p:cNvPr>
          <p:cNvGraphicFramePr>
            <a:graphicFrameLocks noGrp="1"/>
          </p:cNvGraphicFramePr>
          <p:nvPr/>
        </p:nvGraphicFramePr>
        <p:xfrm>
          <a:off x="3048000" y="3733800"/>
          <a:ext cx="6781800" cy="2413000"/>
        </p:xfrm>
        <a:graphic>
          <a:graphicData uri="http://schemas.openxmlformats.org/drawingml/2006/table">
            <a:tbl>
              <a:tblPr/>
              <a:tblGrid>
                <a:gridCol w="1611313">
                  <a:extLst>
                    <a:ext uri="{9D8B030D-6E8A-4147-A177-3AD203B41FA5}">
                      <a16:colId xmlns:a16="http://schemas.microsoft.com/office/drawing/2014/main" val="2802470576"/>
                    </a:ext>
                  </a:extLst>
                </a:gridCol>
                <a:gridCol w="5170487">
                  <a:extLst>
                    <a:ext uri="{9D8B030D-6E8A-4147-A177-3AD203B41FA5}">
                      <a16:colId xmlns:a16="http://schemas.microsoft.com/office/drawing/2014/main" val="4050928816"/>
                    </a:ext>
                  </a:extLst>
                </a:gridCol>
              </a:tblGrid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sin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Sine 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502470"/>
                  </a:ext>
                </a:extLst>
              </a:tr>
              <a:tr h="403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cos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Cosine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125806"/>
                  </a:ext>
                </a:extLst>
              </a:tr>
              <a:tr h="403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tan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Tangent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940479"/>
                  </a:ext>
                </a:extLst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sqrt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Square root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468533"/>
                  </a:ext>
                </a:extLst>
              </a:tr>
              <a:tr h="403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log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Natural (e) log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464405"/>
                  </a:ext>
                </a:extLst>
              </a:tr>
              <a:tr h="403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abs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7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Absolute value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(takes and returns an int)</a:t>
                      </a: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ヒラギノ角ゴ Pro W3" pitchFamily="-16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73861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>
            <a:extLst>
              <a:ext uri="{FF2B5EF4-FFF2-40B4-BE49-F238E27FC236}">
                <a16:creationId xmlns:a16="http://schemas.microsoft.com/office/drawing/2014/main" id="{9AC6AE6D-D130-8300-EE13-9DB1A5A108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Mathematical Library Functions</a:t>
            </a:r>
          </a:p>
        </p:txBody>
      </p:sp>
      <p:sp>
        <p:nvSpPr>
          <p:cNvPr id="795651" name="Rectangle 3">
            <a:extLst>
              <a:ext uri="{FF2B5EF4-FFF2-40B4-BE49-F238E27FC236}">
                <a16:creationId xmlns:a16="http://schemas.microsoft.com/office/drawing/2014/main" id="{4BFEAD1D-0BF5-C3F4-5597-2B5969BEE1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3100"/>
            <a:ext cx="7999413" cy="37417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These require </a:t>
            </a:r>
            <a:r>
              <a:rPr lang="en-US" altLang="en-US" sz="2800">
                <a:latin typeface="Courier New" panose="02070309020205020404" pitchFamily="49" charset="0"/>
              </a:rPr>
              <a:t>cstdlib</a:t>
            </a:r>
            <a:r>
              <a:rPr lang="en-US" altLang="en-US" sz="2800"/>
              <a:t> header file</a:t>
            </a:r>
          </a:p>
          <a:p>
            <a:pPr>
              <a:lnSpc>
                <a:spcPct val="90000"/>
              </a:lnSpc>
            </a:pPr>
            <a:r>
              <a:rPr lang="en-US" altLang="en-US" sz="2800">
                <a:latin typeface="Courier New" panose="02070309020205020404" pitchFamily="49" charset="0"/>
              </a:rPr>
              <a:t>rand()</a:t>
            </a:r>
            <a:r>
              <a:rPr lang="en-US" altLang="en-US" sz="2800"/>
              <a:t>: returns a random number (</a:t>
            </a:r>
            <a:r>
              <a:rPr lang="en-US" altLang="en-US" sz="2800">
                <a:latin typeface="Courier New" panose="02070309020205020404" pitchFamily="49" charset="0"/>
              </a:rPr>
              <a:t>int</a:t>
            </a:r>
            <a:r>
              <a:rPr lang="en-US" altLang="en-US" sz="2800"/>
              <a:t>) between </a:t>
            </a:r>
            <a:r>
              <a:rPr lang="en-US" altLang="en-US" sz="2800">
                <a:latin typeface="Courier New" panose="02070309020205020404" pitchFamily="49" charset="0"/>
              </a:rPr>
              <a:t>0</a:t>
            </a:r>
            <a:r>
              <a:rPr lang="en-US" altLang="en-US" sz="2800"/>
              <a:t> and the largest int the compute holds. Yields same sequence of numbers each time program is run.</a:t>
            </a:r>
          </a:p>
          <a:p>
            <a:pPr>
              <a:lnSpc>
                <a:spcPct val="90000"/>
              </a:lnSpc>
            </a:pPr>
            <a:r>
              <a:rPr lang="en-US" altLang="en-US" sz="2800">
                <a:latin typeface="Courier New" panose="02070309020205020404" pitchFamily="49" charset="0"/>
              </a:rPr>
              <a:t>srand(x)</a:t>
            </a:r>
            <a:r>
              <a:rPr lang="en-US" altLang="en-US" sz="2800"/>
              <a:t>: initializes random number generator with </a:t>
            </a:r>
            <a:r>
              <a:rPr lang="en-US" altLang="en-US" sz="2800">
                <a:latin typeface="Courier New" panose="02070309020205020404" pitchFamily="49" charset="0"/>
              </a:rPr>
              <a:t>unsigned int x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 sz="2800">
              <a:latin typeface="Courier New" panose="02070309020205020404" pitchFamily="49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487EAAE-BB68-59EA-E2A1-007602DE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E15650E1-0042-46DE-BD4F-058FF020F435}" type="slidenum">
              <a:rPr lang="en-US" altLang="en-US"/>
              <a:pPr/>
              <a:t>134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>
            <a:extLst>
              <a:ext uri="{FF2B5EF4-FFF2-40B4-BE49-F238E27FC236}">
                <a16:creationId xmlns:a16="http://schemas.microsoft.com/office/drawing/2014/main" id="{FD062919-1116-CE55-33EE-D0DE2BA32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 Tracing a Program</a:t>
            </a:r>
          </a:p>
        </p:txBody>
      </p:sp>
      <p:sp>
        <p:nvSpPr>
          <p:cNvPr id="797699" name="Rectangle 3">
            <a:extLst>
              <a:ext uri="{FF2B5EF4-FFF2-40B4-BE49-F238E27FC236}">
                <a16:creationId xmlns:a16="http://schemas.microsoft.com/office/drawing/2014/main" id="{59D80573-D624-653E-2827-711EF765BA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Hand trace a program: act as if you are the computer, executing a program: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step through and ‘execute’ each statement, one-by-one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record the contents of variables after statement execution, using a hand trace chart (table)</a:t>
            </a:r>
          </a:p>
          <a:p>
            <a:pPr>
              <a:lnSpc>
                <a:spcPct val="90000"/>
              </a:lnSpc>
            </a:pPr>
            <a:r>
              <a:rPr lang="en-US" altLang="en-US"/>
              <a:t>Useful to locate logic or mathematical errors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7CD435C-EA88-5530-9A05-8EE6FF49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AD8C843B-F384-4C73-8B01-288A2E89E67D}" type="slidenum">
              <a:rPr lang="en-US" altLang="en-US"/>
              <a:pPr/>
              <a:t>135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036D3C-537D-DFD9-B6A6-739BBB3E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F439E1A6-95F9-416F-BC9E-C6B5F3CD34CE}" type="slidenum">
              <a:rPr lang="en-US" altLang="en-US"/>
              <a:pPr/>
              <a:t>136</a:t>
            </a:fld>
            <a:endParaRPr lang="en-US" altLang="en-US"/>
          </a:p>
        </p:txBody>
      </p:sp>
      <p:pic>
        <p:nvPicPr>
          <p:cNvPr id="798723" name="Picture 3">
            <a:extLst>
              <a:ext uri="{FF2B5EF4-FFF2-40B4-BE49-F238E27FC236}">
                <a16:creationId xmlns:a16="http://schemas.microsoft.com/office/drawing/2014/main" id="{5C3714C2-D90D-AB10-30D6-926E88CAF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0"/>
            <a:ext cx="6400800" cy="4865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>
            <a:extLst>
              <a:ext uri="{FF2B5EF4-FFF2-40B4-BE49-F238E27FC236}">
                <a16:creationId xmlns:a16="http://schemas.microsoft.com/office/drawing/2014/main" id="{F67350A9-E952-162F-E2A2-BF5321E08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 to File Input and Output</a:t>
            </a:r>
          </a:p>
        </p:txBody>
      </p:sp>
      <p:sp>
        <p:nvSpPr>
          <p:cNvPr id="799747" name="Rectangle 3">
            <a:extLst>
              <a:ext uri="{FF2B5EF4-FFF2-40B4-BE49-F238E27FC236}">
                <a16:creationId xmlns:a16="http://schemas.microsoft.com/office/drawing/2014/main" id="{EC2D0905-C128-CDCB-11E4-7540635EBF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Can use files instead of keyboard, monitor screen for program input, output</a:t>
            </a:r>
          </a:p>
          <a:p>
            <a:pPr>
              <a:lnSpc>
                <a:spcPct val="90000"/>
              </a:lnSpc>
            </a:pPr>
            <a:r>
              <a:rPr lang="en-US" altLang="en-US"/>
              <a:t>Allows data to be retained between program runs</a:t>
            </a:r>
          </a:p>
          <a:p>
            <a:pPr>
              <a:lnSpc>
                <a:spcPct val="90000"/>
              </a:lnSpc>
            </a:pPr>
            <a:r>
              <a:rPr lang="en-US" altLang="en-US"/>
              <a:t>Steps:</a:t>
            </a:r>
          </a:p>
          <a:p>
            <a:pPr lvl="1">
              <a:lnSpc>
                <a:spcPct val="90000"/>
              </a:lnSpc>
            </a:pPr>
            <a:r>
              <a:rPr lang="en-US" altLang="en-US" i="1"/>
              <a:t>Open</a:t>
            </a:r>
            <a:r>
              <a:rPr lang="en-US" altLang="en-US"/>
              <a:t> the file</a:t>
            </a:r>
          </a:p>
          <a:p>
            <a:pPr lvl="1">
              <a:lnSpc>
                <a:spcPct val="90000"/>
              </a:lnSpc>
            </a:pPr>
            <a:r>
              <a:rPr lang="en-US" altLang="en-US" i="1"/>
              <a:t>Use</a:t>
            </a:r>
            <a:r>
              <a:rPr lang="en-US" altLang="en-US"/>
              <a:t> the file (read from, write to, or both)</a:t>
            </a:r>
          </a:p>
          <a:p>
            <a:pPr lvl="1">
              <a:lnSpc>
                <a:spcPct val="90000"/>
              </a:lnSpc>
            </a:pPr>
            <a:r>
              <a:rPr lang="en-US" altLang="en-US" i="1"/>
              <a:t>Close</a:t>
            </a:r>
            <a:r>
              <a:rPr lang="en-US" altLang="en-US"/>
              <a:t> the file</a:t>
            </a:r>
            <a:endParaRPr lang="en-US" altLang="en-US" i="1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46F9C94-AC8D-B04F-E1C1-31EF7314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3041492A-A0B6-4202-A1A6-2F8B1B0E05F0}" type="slidenum">
              <a:rPr lang="en-US" altLang="en-US"/>
              <a:pPr/>
              <a:t>137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>
            <a:extLst>
              <a:ext uri="{FF2B5EF4-FFF2-40B4-BE49-F238E27FC236}">
                <a16:creationId xmlns:a16="http://schemas.microsoft.com/office/drawing/2014/main" id="{A8C2D37C-1932-2EFF-8623-2BB20034F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Files: What is Needed</a:t>
            </a:r>
          </a:p>
        </p:txBody>
      </p:sp>
      <p:sp>
        <p:nvSpPr>
          <p:cNvPr id="801795" name="Rectangle 3">
            <a:extLst>
              <a:ext uri="{FF2B5EF4-FFF2-40B4-BE49-F238E27FC236}">
                <a16:creationId xmlns:a16="http://schemas.microsoft.com/office/drawing/2014/main" id="{335320BD-DBDB-A09C-1D01-CF9D3AD02B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Use </a:t>
            </a:r>
            <a:r>
              <a:rPr lang="en-US" altLang="en-US">
                <a:latin typeface="Courier New" panose="02070309020205020404" pitchFamily="49" charset="0"/>
              </a:rPr>
              <a:t>fstream</a:t>
            </a:r>
            <a:r>
              <a:rPr lang="en-US" altLang="en-US"/>
              <a:t> header file for file access</a:t>
            </a:r>
          </a:p>
          <a:p>
            <a:pPr>
              <a:lnSpc>
                <a:spcPct val="90000"/>
              </a:lnSpc>
            </a:pPr>
            <a:r>
              <a:rPr lang="en-US" altLang="en-US"/>
              <a:t>File stream types: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ifstream</a:t>
            </a:r>
            <a:r>
              <a:rPr lang="en-US" altLang="en-US"/>
              <a:t> for input from a file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ofstream</a:t>
            </a:r>
            <a:r>
              <a:rPr lang="en-US" altLang="en-US"/>
              <a:t> for output to a file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fstream</a:t>
            </a:r>
            <a:r>
              <a:rPr lang="en-US" altLang="en-US"/>
              <a:t> for input from or output to a file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Define file stream objects: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ifstream infile;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ofstream outfile;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CBE66D8-8AA0-50DE-7F3F-68559A18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064341D8-D216-4350-BED4-5C32EB500844}" type="slidenum">
              <a:rPr lang="en-US" altLang="en-US"/>
              <a:pPr/>
              <a:t>138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2" name="Rectangle 2">
            <a:extLst>
              <a:ext uri="{FF2B5EF4-FFF2-40B4-BE49-F238E27FC236}">
                <a16:creationId xmlns:a16="http://schemas.microsoft.com/office/drawing/2014/main" id="{2E24F25C-01FF-914B-03D5-36000C9AD1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Opening Files</a:t>
            </a:r>
          </a:p>
        </p:txBody>
      </p:sp>
      <p:sp>
        <p:nvSpPr>
          <p:cNvPr id="803843" name="Rectangle 3">
            <a:extLst>
              <a:ext uri="{FF2B5EF4-FFF2-40B4-BE49-F238E27FC236}">
                <a16:creationId xmlns:a16="http://schemas.microsoft.com/office/drawing/2014/main" id="{0554F7AA-4B28-EA11-8F9D-745826A905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Create a link between file name (outside the program) and file stream object (inside the program)</a:t>
            </a:r>
          </a:p>
          <a:p>
            <a:pPr>
              <a:lnSpc>
                <a:spcPct val="90000"/>
              </a:lnSpc>
            </a:pPr>
            <a:r>
              <a:rPr lang="en-US" altLang="en-US"/>
              <a:t>Use the </a:t>
            </a:r>
            <a:r>
              <a:rPr lang="en-US" altLang="en-US">
                <a:latin typeface="Courier New" panose="02070309020205020404" pitchFamily="49" charset="0"/>
              </a:rPr>
              <a:t>open</a:t>
            </a:r>
            <a:r>
              <a:rPr lang="en-US" altLang="en-US"/>
              <a:t> member function:</a:t>
            </a:r>
            <a:endParaRPr lang="en-US" altLang="en-US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infile.open("inventory.dat");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outfile.open("report.txt");</a:t>
            </a:r>
          </a:p>
          <a:p>
            <a:pPr>
              <a:lnSpc>
                <a:spcPct val="90000"/>
              </a:lnSpc>
            </a:pPr>
            <a:r>
              <a:rPr lang="en-US" altLang="en-US"/>
              <a:t>Filename may include drive, path info.</a:t>
            </a:r>
          </a:p>
          <a:p>
            <a:pPr>
              <a:lnSpc>
                <a:spcPct val="90000"/>
              </a:lnSpc>
            </a:pPr>
            <a:r>
              <a:rPr lang="en-US" altLang="en-US"/>
              <a:t>Output file will be created if necessary; existing file will be erased first</a:t>
            </a:r>
          </a:p>
          <a:p>
            <a:pPr>
              <a:lnSpc>
                <a:spcPct val="90000"/>
              </a:lnSpc>
            </a:pPr>
            <a:r>
              <a:rPr lang="en-US" altLang="en-US"/>
              <a:t>Input file must exist for </a:t>
            </a:r>
            <a:r>
              <a:rPr lang="en-US" altLang="en-US">
                <a:latin typeface="Courier New" panose="02070309020205020404" pitchFamily="49" charset="0"/>
              </a:rPr>
              <a:t>open</a:t>
            </a:r>
            <a:r>
              <a:rPr lang="en-US" altLang="en-US"/>
              <a:t> to work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E4F2F8A-27E7-2B23-2DE5-5FB5C383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9B53E099-AC9A-4ACC-A3A5-4FEF528691D9}" type="slidenum">
              <a:rPr lang="en-US" altLang="en-US"/>
              <a:pPr/>
              <a:t>139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>
            <a:extLst>
              <a:ext uri="{FF2B5EF4-FFF2-40B4-BE49-F238E27FC236}">
                <a16:creationId xmlns:a16="http://schemas.microsoft.com/office/drawing/2014/main" id="{31294663-6887-C7DE-F61E-DEBAF85F5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Machine Language</a:t>
            </a:r>
          </a:p>
        </p:txBody>
      </p:sp>
      <p:sp>
        <p:nvSpPr>
          <p:cNvPr id="750595" name="Rectangle 3">
            <a:extLst>
              <a:ext uri="{FF2B5EF4-FFF2-40B4-BE49-F238E27FC236}">
                <a16:creationId xmlns:a16="http://schemas.microsoft.com/office/drawing/2014/main" id="{DB0917F2-BB2C-DA88-6E87-5CC707F3CB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Although the previous algorithm defines the steps for calculating the gross pay, it is not ready to be executed on the computer.</a:t>
            </a:r>
          </a:p>
          <a:p>
            <a:r>
              <a:rPr lang="en-US" altLang="en-US"/>
              <a:t>The computer only executes </a:t>
            </a:r>
            <a:r>
              <a:rPr lang="en-US" altLang="en-US" i="1"/>
              <a:t>machine</a:t>
            </a:r>
            <a:r>
              <a:rPr lang="en-US" altLang="en-US"/>
              <a:t> </a:t>
            </a:r>
            <a:r>
              <a:rPr lang="en-US" altLang="en-US" i="1"/>
              <a:t>language</a:t>
            </a:r>
            <a:r>
              <a:rPr lang="en-US" altLang="en-US"/>
              <a:t> instructions.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94E1C34-6F3E-5B56-6288-B998451D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B6B21F8C-08D1-42DD-A92F-3B06B0B00900}" type="slidenum">
              <a:rPr lang="en-US" altLang="en-US"/>
              <a:pPr/>
              <a:t>14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0" name="Rectangle 2">
            <a:extLst>
              <a:ext uri="{FF2B5EF4-FFF2-40B4-BE49-F238E27FC236}">
                <a16:creationId xmlns:a16="http://schemas.microsoft.com/office/drawing/2014/main" id="{47857BA2-9A43-ABBA-E196-BC14E08BE5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Files</a:t>
            </a:r>
          </a:p>
        </p:txBody>
      </p:sp>
      <p:sp>
        <p:nvSpPr>
          <p:cNvPr id="805891" name="Rectangle 3">
            <a:extLst>
              <a:ext uri="{FF2B5EF4-FFF2-40B4-BE49-F238E27FC236}">
                <a16:creationId xmlns:a16="http://schemas.microsoft.com/office/drawing/2014/main" id="{48306205-8C07-661C-3E46-F4BE3C5A82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828800"/>
            <a:ext cx="8382000" cy="4114800"/>
          </a:xfrm>
        </p:spPr>
        <p:txBody>
          <a:bodyPr/>
          <a:lstStyle/>
          <a:p>
            <a:r>
              <a:rPr lang="en-US" altLang="en-US"/>
              <a:t>Can use output file object and </a:t>
            </a:r>
            <a:r>
              <a:rPr lang="en-US" altLang="en-US">
                <a:latin typeface="Courier New" panose="02070309020205020404" pitchFamily="49" charset="0"/>
              </a:rPr>
              <a:t>&lt;&lt;</a:t>
            </a:r>
            <a:r>
              <a:rPr lang="en-US" altLang="en-US"/>
              <a:t> to send data to a file:</a:t>
            </a:r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outfile &lt;&lt; "Inventory report";</a:t>
            </a:r>
          </a:p>
          <a:p>
            <a:r>
              <a:rPr lang="en-US" altLang="en-US"/>
              <a:t>Can use input file object and </a:t>
            </a:r>
            <a:r>
              <a:rPr lang="en-US" altLang="en-US">
                <a:latin typeface="Courier New" panose="02070309020205020404" pitchFamily="49" charset="0"/>
              </a:rPr>
              <a:t>&gt;&gt;</a:t>
            </a:r>
            <a:r>
              <a:rPr lang="en-US" altLang="en-US"/>
              <a:t> to copy data from file to variables: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infile &gt;&gt; partNum;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infile &gt;&gt; qtyInStock &gt;&gt; qtyOnOrder;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A250683-6C1F-2FFE-1E04-813396E16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41C56CD4-FC24-42A2-8218-E0E65FD7B2AA}" type="slidenum">
              <a:rPr lang="en-US" altLang="en-US"/>
              <a:pPr/>
              <a:t>140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95A235-8A53-DCEE-5043-E4145025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8E68AE6A-EE99-4AA2-9B86-035BB5C6FB17}" type="slidenum">
              <a:rPr lang="en-US" altLang="en-US"/>
              <a:pPr/>
              <a:t>141</a:t>
            </a:fld>
            <a:endParaRPr lang="en-US" altLang="en-US"/>
          </a:p>
        </p:txBody>
      </p:sp>
      <p:pic>
        <p:nvPicPr>
          <p:cNvPr id="809987" name="Picture 3">
            <a:extLst>
              <a:ext uri="{FF2B5EF4-FFF2-40B4-BE49-F238E27FC236}">
                <a16:creationId xmlns:a16="http://schemas.microsoft.com/office/drawing/2014/main" id="{44307CFC-C80C-4D6C-A612-EBA7754A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76388"/>
            <a:ext cx="4876800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988" name="Text Box 4">
            <a:extLst>
              <a:ext uri="{FF2B5EF4-FFF2-40B4-BE49-F238E27FC236}">
                <a16:creationId xmlns:a16="http://schemas.microsoft.com/office/drawing/2014/main" id="{686C9555-8B6B-AC8B-AA5C-DAB60A0FD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725" y="5907088"/>
            <a:ext cx="13292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Continued…</a:t>
            </a:r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C1F1F-3362-6115-1310-ECBF732E7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CA7230BA-8FF5-4245-95C4-5263B6D7FFA8}" type="slidenum">
              <a:rPr lang="en-US" altLang="en-US"/>
              <a:pPr/>
              <a:t>142</a:t>
            </a:fld>
            <a:endParaRPr lang="en-US" altLang="en-US"/>
          </a:p>
        </p:txBody>
      </p:sp>
      <p:pic>
        <p:nvPicPr>
          <p:cNvPr id="811011" name="Picture 3">
            <a:extLst>
              <a:ext uri="{FF2B5EF4-FFF2-40B4-BE49-F238E27FC236}">
                <a16:creationId xmlns:a16="http://schemas.microsoft.com/office/drawing/2014/main" id="{64CBADBB-E829-C241-FC80-EBFE0A954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452689"/>
            <a:ext cx="7486650" cy="216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3361A9-D5AC-C072-7174-F904A1D2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49830B67-57EE-42CD-8432-E22DEB4FC306}" type="slidenum">
              <a:rPr lang="en-US" altLang="en-US"/>
              <a:pPr/>
              <a:t>143</a:t>
            </a:fld>
            <a:endParaRPr lang="en-US" altLang="en-US"/>
          </a:p>
        </p:txBody>
      </p:sp>
      <p:pic>
        <p:nvPicPr>
          <p:cNvPr id="812038" name="Picture 6">
            <a:extLst>
              <a:ext uri="{FF2B5EF4-FFF2-40B4-BE49-F238E27FC236}">
                <a16:creationId xmlns:a16="http://schemas.microsoft.com/office/drawing/2014/main" id="{0BF352E2-0A55-4CC4-811E-0839D4B8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95426"/>
            <a:ext cx="7467600" cy="471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2039" name="Text Box 7">
            <a:extLst>
              <a:ext uri="{FF2B5EF4-FFF2-40B4-BE49-F238E27FC236}">
                <a16:creationId xmlns:a16="http://schemas.microsoft.com/office/drawing/2014/main" id="{555423D9-2455-8165-D817-B1974E717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2925" y="5983288"/>
            <a:ext cx="13292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Continued…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02199-34C8-6D6D-4283-CF5D3B6C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7B7498CA-8337-4982-95AA-731F9455941B}" type="slidenum">
              <a:rPr lang="en-US" altLang="en-US"/>
              <a:pPr/>
              <a:t>144</a:t>
            </a:fld>
            <a:endParaRPr lang="en-US" altLang="en-US"/>
          </a:p>
        </p:txBody>
      </p:sp>
      <p:pic>
        <p:nvPicPr>
          <p:cNvPr id="813062" name="Picture 6">
            <a:extLst>
              <a:ext uri="{FF2B5EF4-FFF2-40B4-BE49-F238E27FC236}">
                <a16:creationId xmlns:a16="http://schemas.microsoft.com/office/drawing/2014/main" id="{4843BE32-A6D0-15A0-2156-F79F501EF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5791200" cy="472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A3884BF-5778-68DE-83A1-E268CEB80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A5A91140-8252-40D0-B186-D8E2B8E74878}" type="slidenum">
              <a:rPr lang="en-US" altLang="en-US"/>
              <a:pPr/>
              <a:t>145</a:t>
            </a:fld>
            <a:endParaRPr lang="en-US" altLang="en-US"/>
          </a:p>
        </p:txBody>
      </p:sp>
      <p:sp>
        <p:nvSpPr>
          <p:cNvPr id="723970" name="Rectangle 2">
            <a:extLst>
              <a:ext uri="{FF2B5EF4-FFF2-40B4-BE49-F238E27FC236}">
                <a16:creationId xmlns:a16="http://schemas.microsoft.com/office/drawing/2014/main" id="{2F3CE297-274D-DD4F-A18D-413887ECC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Relational Expressions</a:t>
            </a:r>
          </a:p>
        </p:txBody>
      </p:sp>
      <p:sp>
        <p:nvSpPr>
          <p:cNvPr id="723971" name="Rectangle 3">
            <a:extLst>
              <a:ext uri="{FF2B5EF4-FFF2-40B4-BE49-F238E27FC236}">
                <a16:creationId xmlns:a16="http://schemas.microsoft.com/office/drawing/2014/main" id="{1F301E70-DE43-094E-B09A-9AF389A69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800"/>
              <a:t>Boolean expressions – </a:t>
            </a:r>
            <a:r>
              <a:rPr lang="en-US" altLang="en-US" sz="2800">
                <a:latin typeface="Courier New" panose="02070309020205020404" pitchFamily="49" charset="0"/>
              </a:rPr>
              <a:t>true</a:t>
            </a:r>
            <a:r>
              <a:rPr lang="en-US" altLang="en-US" sz="2800"/>
              <a:t> or </a:t>
            </a:r>
            <a:r>
              <a:rPr lang="en-US" altLang="en-US" sz="2800">
                <a:latin typeface="Courier New" panose="02070309020205020404" pitchFamily="49" charset="0"/>
              </a:rPr>
              <a:t>false</a:t>
            </a:r>
          </a:p>
          <a:p>
            <a:r>
              <a:rPr lang="en-US" altLang="en-US" sz="2800"/>
              <a:t>Examples:</a:t>
            </a:r>
          </a:p>
          <a:p>
            <a:pPr lvl="1"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12 &gt; 5</a:t>
            </a:r>
            <a:r>
              <a:rPr lang="en-US" altLang="en-US" sz="2400"/>
              <a:t> is </a:t>
            </a:r>
            <a:r>
              <a:rPr lang="en-US" altLang="en-US" sz="2400">
                <a:latin typeface="Courier New" panose="02070309020205020404" pitchFamily="49" charset="0"/>
              </a:rPr>
              <a:t>true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7 &lt;= 5</a:t>
            </a:r>
            <a:r>
              <a:rPr lang="en-US" altLang="en-US" sz="2400"/>
              <a:t> is </a:t>
            </a:r>
            <a:r>
              <a:rPr lang="en-US" altLang="en-US" sz="2400">
                <a:latin typeface="Courier New" panose="02070309020205020404" pitchFamily="49" charset="0"/>
              </a:rPr>
              <a:t>false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</a:t>
            </a:r>
            <a:r>
              <a:rPr lang="en-US" altLang="en-US" sz="2400"/>
              <a:t>if </a:t>
            </a:r>
            <a:r>
              <a:rPr lang="en-US" altLang="en-US" sz="2400">
                <a:latin typeface="Courier New" panose="02070309020205020404" pitchFamily="49" charset="0"/>
              </a:rPr>
              <a:t>x </a:t>
            </a:r>
            <a:r>
              <a:rPr lang="en-US" altLang="en-US" sz="2400"/>
              <a:t>is 10, then </a:t>
            </a:r>
          </a:p>
          <a:p>
            <a:pPr lvl="1"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x == 10</a:t>
            </a:r>
            <a:r>
              <a:rPr lang="en-US" altLang="en-US" sz="2400"/>
              <a:t> is</a:t>
            </a:r>
            <a:r>
              <a:rPr lang="en-US" altLang="en-US" sz="2400">
                <a:latin typeface="Courier New" panose="02070309020205020404" pitchFamily="49" charset="0"/>
              </a:rPr>
              <a:t> true</a:t>
            </a:r>
            <a:r>
              <a:rPr lang="en-US" altLang="en-US" sz="2400"/>
              <a:t>, </a:t>
            </a:r>
          </a:p>
          <a:p>
            <a:pPr lvl="1"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x != 8</a:t>
            </a:r>
            <a:r>
              <a:rPr lang="en-US" altLang="en-US" sz="2400"/>
              <a:t> is </a:t>
            </a:r>
            <a:r>
              <a:rPr lang="en-US" altLang="en-US" sz="2400">
                <a:latin typeface="Courier New" panose="02070309020205020404" pitchFamily="49" charset="0"/>
              </a:rPr>
              <a:t>true</a:t>
            </a:r>
            <a:r>
              <a:rPr lang="en-US" altLang="en-US" sz="2400"/>
              <a:t>, and </a:t>
            </a:r>
          </a:p>
          <a:p>
            <a:pPr lvl="1"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x == 8</a:t>
            </a:r>
            <a:r>
              <a:rPr lang="en-US" altLang="en-US" sz="2400"/>
              <a:t> is </a:t>
            </a:r>
            <a:r>
              <a:rPr lang="en-US" altLang="en-US" sz="2400">
                <a:latin typeface="Courier New" panose="02070309020205020404" pitchFamily="49" charset="0"/>
              </a:rPr>
              <a:t>false</a:t>
            </a:r>
            <a:endParaRPr lang="en-US" altLang="en-US" sz="2400"/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C078EDB-A585-B993-7F8F-BA7EDC8EA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7FB23495-EB7C-416E-BAE1-05046F9CC73C}" type="slidenum">
              <a:rPr lang="en-US" altLang="en-US"/>
              <a:pPr/>
              <a:t>146</a:t>
            </a:fld>
            <a:endParaRPr lang="en-US" altLang="en-US"/>
          </a:p>
        </p:txBody>
      </p:sp>
      <p:sp>
        <p:nvSpPr>
          <p:cNvPr id="726018" name="Rectangle 2">
            <a:extLst>
              <a:ext uri="{FF2B5EF4-FFF2-40B4-BE49-F238E27FC236}">
                <a16:creationId xmlns:a16="http://schemas.microsoft.com/office/drawing/2014/main" id="{355FAF4F-3C8F-838C-F857-893D7FD646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Relational Expressions</a:t>
            </a:r>
          </a:p>
        </p:txBody>
      </p:sp>
      <p:sp>
        <p:nvSpPr>
          <p:cNvPr id="726019" name="Rectangle 3">
            <a:extLst>
              <a:ext uri="{FF2B5EF4-FFF2-40B4-BE49-F238E27FC236}">
                <a16:creationId xmlns:a16="http://schemas.microsoft.com/office/drawing/2014/main" id="{303CAA48-71C1-35C8-09BA-67A194612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Can be assigned to a variable:</a:t>
            </a:r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result = x &lt;= y;</a:t>
            </a:r>
            <a:endParaRPr lang="en-US" altLang="en-US"/>
          </a:p>
          <a:p>
            <a:r>
              <a:rPr lang="en-US" altLang="en-US"/>
              <a:t>Assigns </a:t>
            </a:r>
            <a:r>
              <a:rPr lang="en-US" altLang="en-US">
                <a:latin typeface="Courier New" panose="02070309020205020404" pitchFamily="49" charset="0"/>
              </a:rPr>
              <a:t>0</a:t>
            </a:r>
            <a:r>
              <a:rPr lang="en-US" altLang="en-US"/>
              <a:t> for </a:t>
            </a:r>
            <a:r>
              <a:rPr lang="en-US" altLang="en-US">
                <a:latin typeface="Courier New" panose="02070309020205020404" pitchFamily="49" charset="0"/>
              </a:rPr>
              <a:t>false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</a:rPr>
              <a:t>1</a:t>
            </a:r>
            <a:r>
              <a:rPr lang="en-US" altLang="en-US"/>
              <a:t> for </a:t>
            </a:r>
            <a:r>
              <a:rPr lang="en-US" altLang="en-US">
                <a:latin typeface="Courier New" panose="02070309020205020404" pitchFamily="49" charset="0"/>
              </a:rPr>
              <a:t>true</a:t>
            </a:r>
            <a:endParaRPr lang="en-US" altLang="en-US"/>
          </a:p>
          <a:p>
            <a:r>
              <a:rPr lang="en-US" altLang="en-US"/>
              <a:t>Do not confuse </a:t>
            </a:r>
            <a:r>
              <a:rPr lang="en-US" altLang="en-US">
                <a:latin typeface="Courier New" panose="02070309020205020404" pitchFamily="49" charset="0"/>
              </a:rPr>
              <a:t>=</a:t>
            </a:r>
            <a:r>
              <a:rPr lang="en-US" altLang="en-US"/>
              <a:t>  and </a:t>
            </a:r>
            <a:r>
              <a:rPr lang="en-US" altLang="en-US">
                <a:latin typeface="Courier New" panose="02070309020205020404" pitchFamily="49" charset="0"/>
              </a:rPr>
              <a:t>==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122BF63-6A87-1516-C55F-1913944B2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D1B7CA01-EC96-4686-8A31-C575977A5AB0}" type="slidenum">
              <a:rPr lang="en-US" altLang="en-US"/>
              <a:pPr/>
              <a:t>147</a:t>
            </a:fld>
            <a:endParaRPr lang="en-US" altLang="en-US"/>
          </a:p>
        </p:txBody>
      </p:sp>
      <p:sp>
        <p:nvSpPr>
          <p:cNvPr id="728066" name="Rectangle 2">
            <a:extLst>
              <a:ext uri="{FF2B5EF4-FFF2-40B4-BE49-F238E27FC236}">
                <a16:creationId xmlns:a16="http://schemas.microsoft.com/office/drawing/2014/main" id="{F0BF72B2-F455-1EAB-7E91-B6D4B01E57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</a:t>
            </a:r>
          </a:p>
        </p:txBody>
      </p:sp>
      <p:sp>
        <p:nvSpPr>
          <p:cNvPr id="728067" name="Rectangle 3">
            <a:extLst>
              <a:ext uri="{FF2B5EF4-FFF2-40B4-BE49-F238E27FC236}">
                <a16:creationId xmlns:a16="http://schemas.microsoft.com/office/drawing/2014/main" id="{8177A1B5-2C61-9F84-C82D-A2BB74FD8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Allows statements to be conditionally executed or skipped over</a:t>
            </a:r>
          </a:p>
          <a:p>
            <a:r>
              <a:rPr lang="en-US" altLang="en-US"/>
              <a:t>Models the way we mentally evaluate situations: </a:t>
            </a:r>
          </a:p>
          <a:p>
            <a:pPr lvl="1"/>
            <a:r>
              <a:rPr lang="en-US" altLang="en-US"/>
              <a:t>"If it is raining, take an umbrella."</a:t>
            </a:r>
          </a:p>
          <a:p>
            <a:pPr lvl="1"/>
            <a:r>
              <a:rPr lang="en-US" altLang="en-US"/>
              <a:t>"If it is cold outside, wear a coat."</a:t>
            </a:r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795A2-A501-A083-B195-17E7F0305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8F28FD11-D653-401D-9A1E-F3052DAE39A9}" type="slidenum">
              <a:rPr lang="en-US" altLang="en-US"/>
              <a:pPr/>
              <a:t>148</a:t>
            </a:fld>
            <a:endParaRPr lang="en-US" altLang="en-US"/>
          </a:p>
        </p:txBody>
      </p:sp>
      <p:pic>
        <p:nvPicPr>
          <p:cNvPr id="730114" name="Picture 2">
            <a:extLst>
              <a:ext uri="{FF2B5EF4-FFF2-40B4-BE49-F238E27FC236}">
                <a16:creationId xmlns:a16="http://schemas.microsoft.com/office/drawing/2014/main" id="{3DDF2B34-F448-8311-91CF-AF0DA03A3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514601"/>
            <a:ext cx="3736975" cy="289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0115" name="Rectangle 3">
            <a:extLst>
              <a:ext uri="{FF2B5EF4-FFF2-40B4-BE49-F238E27FC236}">
                <a16:creationId xmlns:a16="http://schemas.microsoft.com/office/drawing/2014/main" id="{D68FE1EC-C511-2F65-49C6-8676892D8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8600"/>
            <a:ext cx="76327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en-US" b="1">
                <a:solidFill>
                  <a:srgbClr val="603A2F"/>
                </a:solidFill>
              </a:rPr>
              <a:t>Flowchart for Evaluating a Decision</a:t>
            </a:r>
            <a:endParaRPr lang="en-US" altLang="en-US" b="1"/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AD8DCC8-4D8B-829F-4FE2-3D20FB873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1CDF92C1-BA12-4B38-84DE-936805B00A8C}" type="slidenum">
              <a:rPr lang="en-US" altLang="en-US"/>
              <a:pPr/>
              <a:t>149</a:t>
            </a:fld>
            <a:endParaRPr lang="en-US" altLang="en-US"/>
          </a:p>
        </p:txBody>
      </p:sp>
      <p:pic>
        <p:nvPicPr>
          <p:cNvPr id="731138" name="Picture 2">
            <a:extLst>
              <a:ext uri="{FF2B5EF4-FFF2-40B4-BE49-F238E27FC236}">
                <a16:creationId xmlns:a16="http://schemas.microsoft.com/office/drawing/2014/main" id="{0B0F9338-FD13-B900-2E9B-91089166D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905000"/>
            <a:ext cx="28225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1139" name="Rectangle 3">
            <a:extLst>
              <a:ext uri="{FF2B5EF4-FFF2-40B4-BE49-F238E27FC236}">
                <a16:creationId xmlns:a16="http://schemas.microsoft.com/office/drawing/2014/main" id="{7936E6AE-732C-1877-3EC0-C9A6BC7211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772400" cy="1143000"/>
          </a:xfrm>
        </p:spPr>
        <p:txBody>
          <a:bodyPr/>
          <a:lstStyle/>
          <a:p>
            <a:r>
              <a:rPr lang="en-US" altLang="en-US"/>
              <a:t>Flowchart for Evaluating a Decision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>
            <a:extLst>
              <a:ext uri="{FF2B5EF4-FFF2-40B4-BE49-F238E27FC236}">
                <a16:creationId xmlns:a16="http://schemas.microsoft.com/office/drawing/2014/main" id="{6D0384CB-E1AE-AA00-7734-C6E047EADD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Programs and </a:t>
            </a:r>
            <a:br>
              <a:rPr lang="en-US" altLang="en-US"/>
            </a:br>
            <a:r>
              <a:rPr lang="en-US" altLang="en-US"/>
              <a:t>Programming Languages</a:t>
            </a:r>
          </a:p>
        </p:txBody>
      </p:sp>
      <p:sp>
        <p:nvSpPr>
          <p:cNvPr id="752643" name="Rectangle 3">
            <a:extLst>
              <a:ext uri="{FF2B5EF4-FFF2-40B4-BE49-F238E27FC236}">
                <a16:creationId xmlns:a16="http://schemas.microsoft.com/office/drawing/2014/main" id="{3ACC4662-0EA0-F9E9-761B-3F546505C5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600200"/>
            <a:ext cx="5375275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Types of languages: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 sz="2800"/>
          </a:p>
          <a:p>
            <a:pPr lvl="1">
              <a:lnSpc>
                <a:spcPct val="90000"/>
              </a:lnSpc>
            </a:pPr>
            <a:r>
              <a:rPr lang="en-US" altLang="en-US" sz="2400"/>
              <a:t>Low-level: used for communication with computer hardware directly.  Often written in binary machine code (0’s/1’s) directly.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lvl="1">
              <a:lnSpc>
                <a:spcPct val="90000"/>
              </a:lnSpc>
            </a:pPr>
            <a:r>
              <a:rPr lang="en-US" altLang="en-US" sz="2400"/>
              <a:t>High-level: closer to human language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DE02DE6-85CA-5510-C406-4538F3F0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F506E92C-AE23-48FC-A944-15C97EC0184A}" type="slidenum">
              <a:rPr lang="en-US" altLang="en-US"/>
              <a:pPr/>
              <a:t>15</a:t>
            </a:fld>
            <a:endParaRPr lang="en-US" altLang="en-US"/>
          </a:p>
        </p:txBody>
      </p:sp>
      <p:pic>
        <p:nvPicPr>
          <p:cNvPr id="752644" name="Picture 4">
            <a:extLst>
              <a:ext uri="{FF2B5EF4-FFF2-40B4-BE49-F238E27FC236}">
                <a16:creationId xmlns:a16="http://schemas.microsoft.com/office/drawing/2014/main" id="{E4967989-616E-1189-D4D8-F877628FA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828800"/>
            <a:ext cx="246538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28ADF06-F140-FB4E-46D3-E8CD33A9EA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4E69C75B-1376-4A88-B9CC-3050B0026D15}" type="slidenum">
              <a:rPr lang="en-US" altLang="en-US"/>
              <a:pPr/>
              <a:t>150</a:t>
            </a:fld>
            <a:endParaRPr lang="en-US" altLang="en-US"/>
          </a:p>
        </p:txBody>
      </p:sp>
      <p:sp>
        <p:nvSpPr>
          <p:cNvPr id="732162" name="Rectangle 2">
            <a:extLst>
              <a:ext uri="{FF2B5EF4-FFF2-40B4-BE49-F238E27FC236}">
                <a16:creationId xmlns:a16="http://schemas.microsoft.com/office/drawing/2014/main" id="{FF3E764E-8AB6-D309-542B-37B5884D7D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</a:t>
            </a:r>
          </a:p>
        </p:txBody>
      </p:sp>
      <p:sp>
        <p:nvSpPr>
          <p:cNvPr id="732163" name="Rectangle 3">
            <a:extLst>
              <a:ext uri="{FF2B5EF4-FFF2-40B4-BE49-F238E27FC236}">
                <a16:creationId xmlns:a16="http://schemas.microsoft.com/office/drawing/2014/main" id="{B9D8700A-805A-85BA-1F36-09E277CE45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General Format:</a:t>
            </a:r>
            <a:br>
              <a:rPr lang="en-US" altLang="en-US"/>
            </a:br>
            <a:endParaRPr lang="en-US" altLang="en-US"/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if (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>
                <a:latin typeface="Courier New" panose="02070309020205020404" pitchFamily="49" charset="0"/>
              </a:rPr>
              <a:t>)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	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>
                <a:latin typeface="Courier New" panose="02070309020205020404" pitchFamily="49" charset="0"/>
              </a:rPr>
              <a:t>;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7F8435F-1708-6677-2E49-56B57DE904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CEABAE4F-D1FA-4CCE-9AF2-03F2CECAE7A4}" type="slidenum">
              <a:rPr lang="en-US" altLang="en-US"/>
              <a:pPr/>
              <a:t>151</a:t>
            </a:fld>
            <a:endParaRPr lang="en-US" altLang="en-US"/>
          </a:p>
        </p:txBody>
      </p:sp>
      <p:sp>
        <p:nvSpPr>
          <p:cNvPr id="734210" name="Rectangle 2">
            <a:extLst>
              <a:ext uri="{FF2B5EF4-FFF2-40B4-BE49-F238E27FC236}">
                <a16:creationId xmlns:a16="http://schemas.microsoft.com/office/drawing/2014/main" id="{A0FB57CC-36D1-0BEB-2F38-55D7FF54DC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 – what happens</a:t>
            </a:r>
          </a:p>
        </p:txBody>
      </p:sp>
      <p:sp>
        <p:nvSpPr>
          <p:cNvPr id="734211" name="Rectangle 3">
            <a:extLst>
              <a:ext uri="{FF2B5EF4-FFF2-40B4-BE49-F238E27FC236}">
                <a16:creationId xmlns:a16="http://schemas.microsoft.com/office/drawing/2014/main" id="{42A579FB-9E11-905D-829E-1544C19818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Times" panose="02020603050405020304" pitchFamily="18" charset="0"/>
              <a:buNone/>
            </a:pPr>
            <a:r>
              <a:rPr lang="en-US" altLang="en-US"/>
              <a:t>To evaluate: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if (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>
                <a:latin typeface="Courier New" panose="02070309020205020404" pitchFamily="49" charset="0"/>
              </a:rPr>
              <a:t>)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>
                <a:latin typeface="Courier New" panose="02070309020205020404" pitchFamily="49" charset="0"/>
              </a:rPr>
              <a:t>;</a:t>
            </a:r>
            <a:endParaRPr lang="en-US" altLang="en-US"/>
          </a:p>
          <a:p>
            <a:r>
              <a:rPr lang="en-US" altLang="en-US"/>
              <a:t>If the 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/>
              <a:t> is </a:t>
            </a:r>
            <a:r>
              <a:rPr lang="en-US" altLang="en-US">
                <a:latin typeface="Courier New" panose="02070309020205020404" pitchFamily="49" charset="0"/>
              </a:rPr>
              <a:t>true</a:t>
            </a:r>
            <a:r>
              <a:rPr lang="en-US" altLang="en-US"/>
              <a:t>, then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/>
              <a:t> is executed.</a:t>
            </a:r>
          </a:p>
          <a:p>
            <a:r>
              <a:rPr lang="en-US" altLang="en-US"/>
              <a:t>If the 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>
                <a:latin typeface="Courier New" panose="02070309020205020404" pitchFamily="49" charset="0"/>
              </a:rPr>
              <a:t> </a:t>
            </a:r>
            <a:r>
              <a:rPr lang="en-US" altLang="en-US"/>
              <a:t>is </a:t>
            </a:r>
            <a:r>
              <a:rPr lang="en-US" altLang="en-US">
                <a:latin typeface="Courier New" panose="02070309020205020404" pitchFamily="49" charset="0"/>
              </a:rPr>
              <a:t>false</a:t>
            </a:r>
            <a:r>
              <a:rPr lang="en-US" altLang="en-US"/>
              <a:t>, then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/>
              <a:t> is skipped.</a:t>
            </a:r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BB202-EA94-9EED-5141-77051CA33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B9099381-0EBB-4792-A6BE-17039EF76FED}" type="slidenum">
              <a:rPr lang="en-US" altLang="en-US"/>
              <a:pPr/>
              <a:t>152</a:t>
            </a:fld>
            <a:endParaRPr lang="en-US" altLang="en-US"/>
          </a:p>
        </p:txBody>
      </p:sp>
      <p:pic>
        <p:nvPicPr>
          <p:cNvPr id="735234" name="Picture 2">
            <a:extLst>
              <a:ext uri="{FF2B5EF4-FFF2-40B4-BE49-F238E27FC236}">
                <a16:creationId xmlns:a16="http://schemas.microsoft.com/office/drawing/2014/main" id="{42BAE9E0-8EA4-AB79-8A86-F5DE6115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43100"/>
            <a:ext cx="7462838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5235" name="Text Box 3">
            <a:extLst>
              <a:ext uri="{FF2B5EF4-FFF2-40B4-BE49-F238E27FC236}">
                <a16:creationId xmlns:a16="http://schemas.microsoft.com/office/drawing/2014/main" id="{4BAAD921-45C9-9709-34F4-D9825BB99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5867400"/>
            <a:ext cx="3024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(Program Continues)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7D9B9-BBB4-C012-A176-A40903A9B7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EB2F1B3A-CC43-4B9D-A0FF-BE666B6AA19F}" type="slidenum">
              <a:rPr lang="en-US" altLang="en-US"/>
              <a:pPr/>
              <a:t>153</a:t>
            </a:fld>
            <a:endParaRPr lang="en-US" altLang="en-US"/>
          </a:p>
        </p:txBody>
      </p:sp>
      <p:pic>
        <p:nvPicPr>
          <p:cNvPr id="736258" name="Picture 2">
            <a:extLst>
              <a:ext uri="{FF2B5EF4-FFF2-40B4-BE49-F238E27FC236}">
                <a16:creationId xmlns:a16="http://schemas.microsoft.com/office/drawing/2014/main" id="{A8AE56C5-CCFA-082B-3183-F9B0A863B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55750"/>
            <a:ext cx="6400800" cy="474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6EAC6EC3-B957-F055-0913-9586A3B6C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F7FA4328-E89F-4826-A6DD-905A385429FE}" type="slidenum">
              <a:rPr lang="en-US" altLang="en-US"/>
              <a:pPr/>
              <a:t>154</a:t>
            </a:fld>
            <a:endParaRPr lang="en-US" altLang="en-US"/>
          </a:p>
        </p:txBody>
      </p:sp>
      <p:sp>
        <p:nvSpPr>
          <p:cNvPr id="737282" name="Rectangle 2">
            <a:extLst>
              <a:ext uri="{FF2B5EF4-FFF2-40B4-BE49-F238E27FC236}">
                <a16:creationId xmlns:a16="http://schemas.microsoft.com/office/drawing/2014/main" id="{38448285-3CC5-1BF7-6D3B-88A376EF5A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Flowchart for Lines 21 and 22</a:t>
            </a:r>
          </a:p>
        </p:txBody>
      </p:sp>
      <p:pic>
        <p:nvPicPr>
          <p:cNvPr id="737283" name="Picture 3">
            <a:extLst>
              <a:ext uri="{FF2B5EF4-FFF2-40B4-BE49-F238E27FC236}">
                <a16:creationId xmlns:a16="http://schemas.microsoft.com/office/drawing/2014/main" id="{8BEB8166-AEDE-6C1F-4E9D-99960A1D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764" y="2349501"/>
            <a:ext cx="4287837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A44302E-2F13-02F2-131F-CE9A5C470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7EEE0FED-D6FF-42BD-BFD3-5D8FDBD60B8D}" type="slidenum">
              <a:rPr lang="en-US" altLang="en-US"/>
              <a:pPr/>
              <a:t>155</a:t>
            </a:fld>
            <a:endParaRPr lang="en-US" altLang="en-US"/>
          </a:p>
        </p:txBody>
      </p:sp>
      <p:sp>
        <p:nvSpPr>
          <p:cNvPr id="738306" name="Rectangle 2">
            <a:extLst>
              <a:ext uri="{FF2B5EF4-FFF2-40B4-BE49-F238E27FC236}">
                <a16:creationId xmlns:a16="http://schemas.microsoft.com/office/drawing/2014/main" id="{682016DB-3ED9-0826-BA10-21A3A357D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 notes</a:t>
            </a: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738307" name="Rectangle 3">
            <a:extLst>
              <a:ext uri="{FF2B5EF4-FFF2-40B4-BE49-F238E27FC236}">
                <a16:creationId xmlns:a16="http://schemas.microsoft.com/office/drawing/2014/main" id="{ADD76337-4D72-A2CB-0777-9480C709D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1" y="1692275"/>
            <a:ext cx="7845425" cy="39957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Do not place </a:t>
            </a:r>
            <a:r>
              <a:rPr lang="en-US" altLang="en-US">
                <a:latin typeface="Courier New" panose="02070309020205020404" pitchFamily="49" charset="0"/>
              </a:rPr>
              <a:t>;</a:t>
            </a:r>
            <a:r>
              <a:rPr lang="en-US" altLang="en-US"/>
              <a:t> after </a:t>
            </a:r>
            <a:r>
              <a:rPr lang="en-US" altLang="en-US">
                <a:latin typeface="Courier New" panose="02070309020205020404" pitchFamily="49" charset="0"/>
              </a:rPr>
              <a:t>(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>
                <a:latin typeface="Courier New" panose="02070309020205020404" pitchFamily="49" charset="0"/>
              </a:rPr>
              <a:t>)</a:t>
            </a: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Place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>
                <a:latin typeface="Courier New" panose="02070309020205020404" pitchFamily="49" charset="0"/>
              </a:rPr>
              <a:t>;</a:t>
            </a:r>
            <a:r>
              <a:rPr lang="en-US" altLang="en-US"/>
              <a:t> on a separate line after </a:t>
            </a:r>
            <a:r>
              <a:rPr lang="en-US" altLang="en-US">
                <a:latin typeface="Courier New" panose="02070309020205020404" pitchFamily="49" charset="0"/>
              </a:rPr>
              <a:t>(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>
                <a:latin typeface="Courier New" panose="02070309020205020404" pitchFamily="49" charset="0"/>
              </a:rPr>
              <a:t>)</a:t>
            </a:r>
            <a:r>
              <a:rPr lang="en-US" altLang="en-US"/>
              <a:t>, indented: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if (score &gt; 90)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   grade = 'A';</a:t>
            </a: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Be careful testing </a:t>
            </a:r>
            <a:r>
              <a:rPr lang="en-US" altLang="en-US">
                <a:latin typeface="Courier New" panose="02070309020205020404" pitchFamily="49" charset="0"/>
              </a:rPr>
              <a:t>float</a:t>
            </a:r>
            <a:r>
              <a:rPr lang="en-US" altLang="en-US"/>
              <a:t>s and </a:t>
            </a:r>
            <a:r>
              <a:rPr lang="en-US" altLang="en-US">
                <a:latin typeface="Courier New" panose="02070309020205020404" pitchFamily="49" charset="0"/>
              </a:rPr>
              <a:t>double</a:t>
            </a:r>
            <a:r>
              <a:rPr lang="en-US" altLang="en-US"/>
              <a:t>s for equality</a:t>
            </a:r>
          </a:p>
          <a:p>
            <a:pPr>
              <a:lnSpc>
                <a:spcPct val="90000"/>
              </a:lnSpc>
            </a:pPr>
            <a:r>
              <a:rPr lang="en-US" altLang="en-US">
                <a:latin typeface="Courier New" panose="02070309020205020404" pitchFamily="49" charset="0"/>
              </a:rPr>
              <a:t>0</a:t>
            </a:r>
            <a:r>
              <a:rPr lang="en-US" altLang="en-US"/>
              <a:t> is </a:t>
            </a:r>
            <a:r>
              <a:rPr lang="en-US" altLang="en-US">
                <a:latin typeface="Courier New" panose="02070309020205020404" pitchFamily="49" charset="0"/>
              </a:rPr>
              <a:t>false</a:t>
            </a:r>
            <a:r>
              <a:rPr lang="en-US" altLang="en-US"/>
              <a:t>; any other value is </a:t>
            </a:r>
            <a:r>
              <a:rPr lang="en-US" altLang="en-US">
                <a:latin typeface="Courier New" panose="02070309020205020404" pitchFamily="49" charset="0"/>
              </a:rPr>
              <a:t>true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B48FDB-5AFC-BEFE-FF7B-E9A8D6B00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8E686D53-65BF-4154-9D34-8402331B194C}" type="slidenum">
              <a:rPr lang="en-US" altLang="en-US"/>
              <a:pPr/>
              <a:t>156</a:t>
            </a:fld>
            <a:endParaRPr lang="en-US" altLang="en-US"/>
          </a:p>
        </p:txBody>
      </p:sp>
      <p:sp>
        <p:nvSpPr>
          <p:cNvPr id="740354" name="Rectangle 2">
            <a:extLst>
              <a:ext uri="{FF2B5EF4-FFF2-40B4-BE49-F238E27FC236}">
                <a16:creationId xmlns:a16="http://schemas.microsoft.com/office/drawing/2014/main" id="{79F77B9D-F39B-A7D7-E732-FC206A332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Flags</a:t>
            </a:r>
          </a:p>
        </p:txBody>
      </p:sp>
      <p:sp>
        <p:nvSpPr>
          <p:cNvPr id="740355" name="Rectangle 3">
            <a:extLst>
              <a:ext uri="{FF2B5EF4-FFF2-40B4-BE49-F238E27FC236}">
                <a16:creationId xmlns:a16="http://schemas.microsoft.com/office/drawing/2014/main" id="{FD502B86-CDD5-81FB-6E32-809B670AB5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Variable that signals a condition</a:t>
            </a:r>
          </a:p>
          <a:p>
            <a:r>
              <a:rPr lang="en-US" altLang="en-US"/>
              <a:t>Usually implemented as a </a:t>
            </a:r>
            <a:r>
              <a:rPr lang="en-US" altLang="en-US">
                <a:latin typeface="Courier New" panose="02070309020205020404" pitchFamily="49" charset="0"/>
              </a:rPr>
              <a:t>bool</a:t>
            </a:r>
            <a:r>
              <a:rPr lang="en-US" altLang="en-US"/>
              <a:t> variable</a:t>
            </a:r>
          </a:p>
          <a:p>
            <a:r>
              <a:rPr lang="en-US" altLang="en-US"/>
              <a:t>As with other variables in functions, must be assigned an initial value before it is used</a:t>
            </a:r>
          </a:p>
        </p:txBody>
      </p:sp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6415FEE-F813-8AEC-A77B-76ABC7B239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32B65004-4268-4729-AADE-657E2D44A311}" type="slidenum">
              <a:rPr lang="en-US" altLang="en-US"/>
              <a:pPr/>
              <a:t>157</a:t>
            </a:fld>
            <a:endParaRPr lang="en-US" altLang="en-US"/>
          </a:p>
        </p:txBody>
      </p:sp>
      <p:sp>
        <p:nvSpPr>
          <p:cNvPr id="742402" name="Rectangle 2">
            <a:extLst>
              <a:ext uri="{FF2B5EF4-FFF2-40B4-BE49-F238E27FC236}">
                <a16:creationId xmlns:a16="http://schemas.microsoft.com/office/drawing/2014/main" id="{97CBC56A-68FD-B31B-3F98-E05554742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Expanding the </a:t>
            </a:r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</a:t>
            </a:r>
          </a:p>
        </p:txBody>
      </p:sp>
      <p:sp>
        <p:nvSpPr>
          <p:cNvPr id="742403" name="Rectangle 3">
            <a:extLst>
              <a:ext uri="{FF2B5EF4-FFF2-40B4-BE49-F238E27FC236}">
                <a16:creationId xmlns:a16="http://schemas.microsoft.com/office/drawing/2014/main" id="{C2121443-47B8-FA16-D4C9-AFF96DC60D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To execute more than one statement as part of an </a:t>
            </a:r>
            <a:r>
              <a:rPr lang="en-US" altLang="en-US" sz="2800">
                <a:latin typeface="Courier New" panose="02070309020205020404" pitchFamily="49" charset="0"/>
              </a:rPr>
              <a:t>if</a:t>
            </a:r>
            <a:r>
              <a:rPr lang="en-US" altLang="en-US" sz="2800"/>
              <a:t> statement, enclose them in </a:t>
            </a:r>
            <a:r>
              <a:rPr lang="en-US" altLang="en-US" sz="2800">
                <a:latin typeface="Courier New" panose="02070309020205020404" pitchFamily="49" charset="0"/>
              </a:rPr>
              <a:t>{ }</a:t>
            </a:r>
            <a:r>
              <a:rPr lang="en-US" altLang="en-US" sz="2800"/>
              <a:t>:</a:t>
            </a:r>
          </a:p>
          <a:p>
            <a:pPr lvl="1"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if (score &gt; 90)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{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	   grade = 'A';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	   cout &lt;&lt; "Good Job!\n";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}</a:t>
            </a:r>
            <a:endParaRPr lang="en-US" altLang="en-US" sz="2400"/>
          </a:p>
          <a:p>
            <a:r>
              <a:rPr lang="en-US" altLang="en-US" sz="2800"/>
              <a:t> </a:t>
            </a:r>
            <a:r>
              <a:rPr lang="en-US" altLang="en-US" sz="2800">
                <a:latin typeface="Courier New" panose="02070309020205020404" pitchFamily="49" charset="0"/>
              </a:rPr>
              <a:t>{ }</a:t>
            </a:r>
            <a:r>
              <a:rPr lang="en-US" altLang="en-US" sz="2800"/>
              <a:t> creates a </a:t>
            </a:r>
            <a:r>
              <a:rPr lang="en-US" altLang="en-US" sz="2800" u="sng"/>
              <a:t>block</a:t>
            </a:r>
            <a:r>
              <a:rPr lang="en-US" altLang="en-US" sz="2800"/>
              <a:t> of code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376889A-E28F-65CD-0420-138BBBE3C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65C8E310-C4DB-4208-A97A-D1F2ED4D4392}" type="slidenum">
              <a:rPr lang="en-US" altLang="en-US"/>
              <a:pPr/>
              <a:t>158</a:t>
            </a:fld>
            <a:endParaRPr lang="en-US" altLang="en-US"/>
          </a:p>
        </p:txBody>
      </p:sp>
      <p:sp>
        <p:nvSpPr>
          <p:cNvPr id="744450" name="Rectangle 2">
            <a:extLst>
              <a:ext uri="{FF2B5EF4-FFF2-40B4-BE49-F238E27FC236}">
                <a16:creationId xmlns:a16="http://schemas.microsoft.com/office/drawing/2014/main" id="{1506F996-F6A3-078D-32C4-759E8721A1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if/else</a:t>
            </a:r>
            <a:r>
              <a:rPr lang="en-US" altLang="en-US"/>
              <a:t> Statement</a:t>
            </a:r>
          </a:p>
        </p:txBody>
      </p:sp>
      <p:sp>
        <p:nvSpPr>
          <p:cNvPr id="744451" name="Rectangle 3">
            <a:extLst>
              <a:ext uri="{FF2B5EF4-FFF2-40B4-BE49-F238E27FC236}">
                <a16:creationId xmlns:a16="http://schemas.microsoft.com/office/drawing/2014/main" id="{4DE02D67-CE40-6695-A83D-2A06AE8C9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r>
              <a:rPr lang="en-US" altLang="en-US"/>
              <a:t>Provides two possible paths of execution</a:t>
            </a:r>
          </a:p>
          <a:p>
            <a:r>
              <a:rPr lang="en-US" altLang="en-US"/>
              <a:t>Performs one statement or block if the 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/>
              <a:t> is true, otherwise performs another statement or block.</a:t>
            </a:r>
          </a:p>
          <a:p>
            <a:endParaRPr lang="en-US" altLang="en-US">
              <a:latin typeface="Courier New" panose="02070309020205020404" pitchFamily="49" charset="0"/>
            </a:endParaRPr>
          </a:p>
          <a:p>
            <a:pPr lvl="1">
              <a:buFontTx/>
              <a:buNone/>
            </a:pPr>
            <a:endParaRPr lang="en-US" altLang="en-US"/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5B20D99-2556-0BF5-218F-1F9E009C4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CADDC325-CF2B-45B9-9DE8-4F3A6279FC8F}" type="slidenum">
              <a:rPr lang="en-US" altLang="en-US"/>
              <a:pPr/>
              <a:t>159</a:t>
            </a:fld>
            <a:endParaRPr lang="en-US" altLang="en-US"/>
          </a:p>
        </p:txBody>
      </p:sp>
      <p:sp>
        <p:nvSpPr>
          <p:cNvPr id="745474" name="Rectangle 2">
            <a:extLst>
              <a:ext uri="{FF2B5EF4-FFF2-40B4-BE49-F238E27FC236}">
                <a16:creationId xmlns:a16="http://schemas.microsoft.com/office/drawing/2014/main" id="{480D97AB-97C2-9F62-5AEF-F53FA29185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if/else</a:t>
            </a:r>
            <a:r>
              <a:rPr lang="en-US" altLang="en-US"/>
              <a:t> Statement</a:t>
            </a:r>
          </a:p>
        </p:txBody>
      </p:sp>
      <p:sp>
        <p:nvSpPr>
          <p:cNvPr id="745475" name="Rectangle 3">
            <a:extLst>
              <a:ext uri="{FF2B5EF4-FFF2-40B4-BE49-F238E27FC236}">
                <a16:creationId xmlns:a16="http://schemas.microsoft.com/office/drawing/2014/main" id="{6AE69EEC-703D-6676-BD7E-01A7A9B19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General Format:</a:t>
            </a:r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if (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>
                <a:latin typeface="Courier New" panose="02070309020205020404" pitchFamily="49" charset="0"/>
              </a:rPr>
              <a:t>)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	</a:t>
            </a:r>
            <a:r>
              <a:rPr lang="en-US" altLang="en-US" i="1">
                <a:latin typeface="Courier New" panose="02070309020205020404" pitchFamily="49" charset="0"/>
              </a:rPr>
              <a:t>statement1</a:t>
            </a:r>
            <a:r>
              <a:rPr lang="en-US" altLang="en-US">
                <a:latin typeface="Courier New" panose="02070309020205020404" pitchFamily="49" charset="0"/>
              </a:rPr>
              <a:t>;  // or block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else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	</a:t>
            </a:r>
            <a:r>
              <a:rPr lang="en-US" altLang="en-US" i="1">
                <a:latin typeface="Courier New" panose="02070309020205020404" pitchFamily="49" charset="0"/>
              </a:rPr>
              <a:t>statement2</a:t>
            </a:r>
            <a:r>
              <a:rPr lang="en-US" altLang="en-US">
                <a:latin typeface="Courier New" panose="02070309020205020404" pitchFamily="49" charset="0"/>
              </a:rPr>
              <a:t>;  // or block</a:t>
            </a:r>
          </a:p>
          <a:p>
            <a:pPr lvl="1">
              <a:buFontTx/>
              <a:buNone/>
            </a:pPr>
            <a:endParaRPr lang="en-US" alt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>
            <a:extLst>
              <a:ext uri="{FF2B5EF4-FFF2-40B4-BE49-F238E27FC236}">
                <a16:creationId xmlns:a16="http://schemas.microsoft.com/office/drawing/2014/main" id="{8AEE996A-AA87-ABCE-B450-27C4BF51B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From a High-level Program to an Executable File</a:t>
            </a:r>
          </a:p>
        </p:txBody>
      </p:sp>
      <p:sp>
        <p:nvSpPr>
          <p:cNvPr id="755715" name="Rectangle 3">
            <a:extLst>
              <a:ext uri="{FF2B5EF4-FFF2-40B4-BE49-F238E27FC236}">
                <a16:creationId xmlns:a16="http://schemas.microsoft.com/office/drawing/2014/main" id="{8951264D-126C-4DBC-B129-81EB6EC285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7400" y="1981200"/>
            <a:ext cx="8229600" cy="4267200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SzPct val="90000"/>
              <a:buFontTx/>
              <a:buAutoNum type="alphaLcParenR"/>
            </a:pPr>
            <a:r>
              <a:rPr lang="en-US" altLang="en-US"/>
              <a:t>Create file containing the program with a text editor.</a:t>
            </a:r>
          </a:p>
          <a:p>
            <a:pPr marL="609600" indent="-609600">
              <a:lnSpc>
                <a:spcPct val="90000"/>
              </a:lnSpc>
              <a:buSzPct val="90000"/>
              <a:buFontTx/>
              <a:buAutoNum type="alphaLcParenR"/>
            </a:pPr>
            <a:r>
              <a:rPr lang="en-US" altLang="en-US"/>
              <a:t>Run </a:t>
            </a:r>
            <a:r>
              <a:rPr lang="en-US" altLang="en-US" u="sng"/>
              <a:t>preprocessor</a:t>
            </a:r>
            <a:r>
              <a:rPr lang="en-US" altLang="en-US"/>
              <a:t> to convert source file directives to source code program statements.</a:t>
            </a:r>
          </a:p>
          <a:p>
            <a:pPr marL="609600" indent="-609600">
              <a:lnSpc>
                <a:spcPct val="90000"/>
              </a:lnSpc>
              <a:buSzPct val="90000"/>
              <a:buFontTx/>
              <a:buAutoNum type="alphaLcParenR"/>
            </a:pPr>
            <a:r>
              <a:rPr lang="en-US" altLang="en-US"/>
              <a:t>Run </a:t>
            </a:r>
            <a:r>
              <a:rPr lang="en-US" altLang="en-US" u="sng"/>
              <a:t>compiler</a:t>
            </a:r>
            <a:r>
              <a:rPr lang="en-US" altLang="en-US"/>
              <a:t> to convert source program into machine instructions.</a:t>
            </a:r>
          </a:p>
          <a:p>
            <a:pPr marL="609600" indent="-609600">
              <a:lnSpc>
                <a:spcPct val="90000"/>
              </a:lnSpc>
              <a:buSzPct val="90000"/>
              <a:buFontTx/>
              <a:buAutoNum type="alphaLcParenR"/>
            </a:pPr>
            <a:r>
              <a:rPr lang="en-US" altLang="en-US"/>
              <a:t>Run </a:t>
            </a:r>
            <a:r>
              <a:rPr lang="en-US" altLang="en-US" u="sng"/>
              <a:t>linker</a:t>
            </a:r>
            <a:r>
              <a:rPr lang="en-US" altLang="en-US"/>
              <a:t> to connect hardware-specific code to machine instructions, producing an executable file.</a:t>
            </a:r>
          </a:p>
          <a:p>
            <a:pPr marL="609600" indent="-609600">
              <a:lnSpc>
                <a:spcPct val="90000"/>
              </a:lnSpc>
              <a:spcBef>
                <a:spcPct val="40000"/>
              </a:spcBef>
            </a:pPr>
            <a:r>
              <a:rPr lang="en-US" altLang="en-US"/>
              <a:t>Steps b–d are often performed by a single command or button click.</a:t>
            </a:r>
          </a:p>
          <a:p>
            <a:pPr marL="609600" indent="-609600">
              <a:lnSpc>
                <a:spcPct val="90000"/>
              </a:lnSpc>
            </a:pPr>
            <a:r>
              <a:rPr lang="en-US" altLang="en-US"/>
              <a:t>Errors detected at any step will prevent execution of following steps.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2B30119-A7DD-E4FB-CF82-60EC0ACA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F88E7039-11A4-4320-B0BA-2E455D5C3DC3}" type="slidenum">
              <a:rPr lang="en-US" altLang="en-US"/>
              <a:pPr/>
              <a:t>16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09DF72E-7922-8174-C05C-317DDD63A6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774F4D79-B2C2-4999-80DB-2774FA6CE78B}" type="slidenum">
              <a:rPr lang="en-US" altLang="en-US"/>
              <a:pPr/>
              <a:t>160</a:t>
            </a:fld>
            <a:endParaRPr lang="en-US" altLang="en-US"/>
          </a:p>
        </p:txBody>
      </p:sp>
      <p:sp>
        <p:nvSpPr>
          <p:cNvPr id="746498" name="Rectangle 2">
            <a:extLst>
              <a:ext uri="{FF2B5EF4-FFF2-40B4-BE49-F238E27FC236}">
                <a16:creationId xmlns:a16="http://schemas.microsoft.com/office/drawing/2014/main" id="{89FF6C14-BF67-31C4-A0E5-5908B4969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if/else</a:t>
            </a:r>
            <a:r>
              <a:rPr lang="en-US" altLang="en-US"/>
              <a:t> – what happens</a:t>
            </a:r>
          </a:p>
        </p:txBody>
      </p:sp>
      <p:sp>
        <p:nvSpPr>
          <p:cNvPr id="746499" name="Rectangle 3">
            <a:extLst>
              <a:ext uri="{FF2B5EF4-FFF2-40B4-BE49-F238E27FC236}">
                <a16:creationId xmlns:a16="http://schemas.microsoft.com/office/drawing/2014/main" id="{5A3F80C7-F818-9710-ADA8-C83CB8D643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736726"/>
            <a:ext cx="8229600" cy="3743325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Times" panose="02020603050405020304" pitchFamily="18" charset="0"/>
              <a:buNone/>
            </a:pPr>
            <a:r>
              <a:rPr lang="en-US" altLang="en-US" sz="2400"/>
              <a:t>To evaluate: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000"/>
              <a:t>	</a:t>
            </a:r>
            <a:r>
              <a:rPr lang="en-US" altLang="en-US" sz="2000">
                <a:latin typeface="Courier New" panose="02070309020205020404" pitchFamily="49" charset="0"/>
              </a:rPr>
              <a:t>if (</a:t>
            </a:r>
            <a:r>
              <a:rPr lang="en-US" altLang="en-US" sz="2000" i="1">
                <a:latin typeface="Courier New" panose="02070309020205020404" pitchFamily="49" charset="0"/>
              </a:rPr>
              <a:t>expression</a:t>
            </a:r>
            <a:r>
              <a:rPr lang="en-US" altLang="en-US" sz="2000">
                <a:latin typeface="Courier New" panose="02070309020205020404" pitchFamily="49" charset="0"/>
              </a:rPr>
              <a:t>)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   </a:t>
            </a:r>
            <a:r>
              <a:rPr lang="en-US" altLang="en-US" sz="2000" i="1">
                <a:latin typeface="Courier New" panose="02070309020205020404" pitchFamily="49" charset="0"/>
              </a:rPr>
              <a:t>statement1</a:t>
            </a:r>
            <a:r>
              <a:rPr lang="en-US" altLang="en-US" sz="2000">
                <a:latin typeface="Courier New" panose="02070309020205020404" pitchFamily="49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else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   </a:t>
            </a:r>
            <a:r>
              <a:rPr lang="en-US" altLang="en-US" sz="2000" i="1">
                <a:latin typeface="Courier New" panose="02070309020205020404" pitchFamily="49" charset="0"/>
              </a:rPr>
              <a:t>statement2</a:t>
            </a:r>
            <a:r>
              <a:rPr lang="en-US" altLang="en-US" sz="2000">
                <a:latin typeface="Courier New" panose="02070309020205020404" pitchFamily="49" charset="0"/>
              </a:rPr>
              <a:t>;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en-US" sz="2000"/>
          </a:p>
          <a:p>
            <a:pPr>
              <a:lnSpc>
                <a:spcPct val="90000"/>
              </a:lnSpc>
            </a:pPr>
            <a:r>
              <a:rPr lang="en-US" altLang="en-US" sz="2400"/>
              <a:t>If the </a:t>
            </a:r>
            <a:r>
              <a:rPr lang="en-US" altLang="en-US" sz="2400" i="1">
                <a:latin typeface="Courier New" panose="02070309020205020404" pitchFamily="49" charset="0"/>
              </a:rPr>
              <a:t>expression</a:t>
            </a:r>
            <a:r>
              <a:rPr lang="en-US" altLang="en-US" sz="2400"/>
              <a:t> is </a:t>
            </a:r>
            <a:r>
              <a:rPr lang="en-US" altLang="en-US" sz="2400">
                <a:latin typeface="Courier New" panose="02070309020205020404" pitchFamily="49" charset="0"/>
              </a:rPr>
              <a:t>true</a:t>
            </a:r>
            <a:r>
              <a:rPr lang="en-US" altLang="en-US" sz="2400"/>
              <a:t>, then </a:t>
            </a:r>
            <a:r>
              <a:rPr lang="en-US" altLang="en-US" sz="2400" i="1">
                <a:latin typeface="Courier New" panose="02070309020205020404" pitchFamily="49" charset="0"/>
              </a:rPr>
              <a:t>statement1</a:t>
            </a:r>
            <a:r>
              <a:rPr lang="en-US" altLang="en-US" sz="2400"/>
              <a:t> is executed and </a:t>
            </a:r>
            <a:r>
              <a:rPr lang="en-US" altLang="en-US" sz="2400" i="1">
                <a:latin typeface="Courier New" panose="02070309020205020404" pitchFamily="49" charset="0"/>
              </a:rPr>
              <a:t>statement2</a:t>
            </a:r>
            <a:r>
              <a:rPr lang="en-US" altLang="en-US" sz="2400"/>
              <a:t> is skipped.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If the </a:t>
            </a:r>
            <a:r>
              <a:rPr lang="en-US" altLang="en-US" sz="2400" i="1">
                <a:latin typeface="Courier New" panose="02070309020205020404" pitchFamily="49" charset="0"/>
              </a:rPr>
              <a:t>expression</a:t>
            </a:r>
            <a:r>
              <a:rPr lang="en-US" altLang="en-US" sz="2400"/>
              <a:t> is </a:t>
            </a:r>
            <a:r>
              <a:rPr lang="en-US" altLang="en-US" sz="2400" i="1">
                <a:latin typeface="Courier New" panose="02070309020205020404" pitchFamily="49" charset="0"/>
              </a:rPr>
              <a:t>false</a:t>
            </a:r>
            <a:r>
              <a:rPr lang="en-US" altLang="en-US" sz="2400"/>
              <a:t>, then </a:t>
            </a:r>
            <a:r>
              <a:rPr lang="en-US" altLang="en-US" sz="2400" i="1">
                <a:latin typeface="Courier New" panose="02070309020205020404" pitchFamily="49" charset="0"/>
              </a:rPr>
              <a:t>statement1</a:t>
            </a:r>
            <a:r>
              <a:rPr lang="en-US" altLang="en-US" sz="2400"/>
              <a:t> is skipped and </a:t>
            </a:r>
            <a:r>
              <a:rPr lang="en-US" altLang="en-US" sz="2400" i="1">
                <a:latin typeface="Courier New" panose="02070309020205020404" pitchFamily="49" charset="0"/>
              </a:rPr>
              <a:t>statement2</a:t>
            </a:r>
            <a:r>
              <a:rPr lang="en-US" altLang="en-US" sz="2400"/>
              <a:t> is executed.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EA7A4-F50E-E0AE-FC18-D396592172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D4623DC8-4041-4C95-A8C7-736DCDF0917F}" type="slidenum">
              <a:rPr lang="en-US" altLang="en-US"/>
              <a:pPr/>
              <a:t>161</a:t>
            </a:fld>
            <a:endParaRPr lang="en-US" altLang="en-US"/>
          </a:p>
        </p:txBody>
      </p:sp>
      <p:pic>
        <p:nvPicPr>
          <p:cNvPr id="748546" name="Picture 2">
            <a:extLst>
              <a:ext uri="{FF2B5EF4-FFF2-40B4-BE49-F238E27FC236}">
                <a16:creationId xmlns:a16="http://schemas.microsoft.com/office/drawing/2014/main" id="{590B1DF5-E350-7165-AC55-48095654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98600"/>
            <a:ext cx="6400800" cy="479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8E5C732-BA41-E6AA-952F-0E64906CD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B03368EF-2F10-4389-AFBE-92862640B466}" type="slidenum">
              <a:rPr lang="en-US" altLang="en-US"/>
              <a:pPr/>
              <a:t>162</a:t>
            </a:fld>
            <a:endParaRPr lang="en-US" altLang="en-US"/>
          </a:p>
        </p:txBody>
      </p:sp>
      <p:sp>
        <p:nvSpPr>
          <p:cNvPr id="749570" name="Rectangle 2">
            <a:extLst>
              <a:ext uri="{FF2B5EF4-FFF2-40B4-BE49-F238E27FC236}">
                <a16:creationId xmlns:a16="http://schemas.microsoft.com/office/drawing/2014/main" id="{0227DDD9-973C-3331-D3FC-685F1A40CA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Flowchart for Lines 14 through 18</a:t>
            </a:r>
          </a:p>
        </p:txBody>
      </p:sp>
      <p:pic>
        <p:nvPicPr>
          <p:cNvPr id="749571" name="Picture 3">
            <a:extLst>
              <a:ext uri="{FF2B5EF4-FFF2-40B4-BE49-F238E27FC236}">
                <a16:creationId xmlns:a16="http://schemas.microsoft.com/office/drawing/2014/main" id="{17973155-3AD1-30D9-CC62-C5D606095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133600"/>
            <a:ext cx="5638800" cy="31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3800D4-381D-1693-840A-57BBB75C2D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2A3FC15-3552-451C-B939-AB56821C609B}" type="slidenum">
              <a:rPr lang="en-US" altLang="en-US"/>
              <a:pPr/>
              <a:t>163</a:t>
            </a:fld>
            <a:endParaRPr lang="en-US" altLang="en-US"/>
          </a:p>
        </p:txBody>
      </p:sp>
      <p:pic>
        <p:nvPicPr>
          <p:cNvPr id="750594" name="Picture 2">
            <a:extLst>
              <a:ext uri="{FF2B5EF4-FFF2-40B4-BE49-F238E27FC236}">
                <a16:creationId xmlns:a16="http://schemas.microsoft.com/office/drawing/2014/main" id="{73F17D1D-750A-0A4B-700A-1A8FC3C7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62163"/>
            <a:ext cx="7010400" cy="302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0595" name="Text Box 3">
            <a:extLst>
              <a:ext uri="{FF2B5EF4-FFF2-40B4-BE49-F238E27FC236}">
                <a16:creationId xmlns:a16="http://schemas.microsoft.com/office/drawing/2014/main" id="{45DCB58A-A712-C086-6693-8854D2DBF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5791200"/>
            <a:ext cx="3024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(Program Continues)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6D873-2B33-3079-C036-E27B269090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9F3C543-F65B-4858-A7D2-2E15F4185E1C}" type="slidenum">
              <a:rPr lang="en-US" altLang="en-US"/>
              <a:pPr/>
              <a:t>164</a:t>
            </a:fld>
            <a:endParaRPr lang="en-US" altLang="en-US"/>
          </a:p>
        </p:txBody>
      </p:sp>
      <p:pic>
        <p:nvPicPr>
          <p:cNvPr id="751618" name="Picture 2">
            <a:extLst>
              <a:ext uri="{FF2B5EF4-FFF2-40B4-BE49-F238E27FC236}">
                <a16:creationId xmlns:a16="http://schemas.microsoft.com/office/drawing/2014/main" id="{6FFA715C-8B4B-E62C-1BCF-9D0B9EBA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1524000"/>
            <a:ext cx="475932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D52EFC8-21BC-BC64-2F71-1A2C11B7CD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35475A34-FC3B-41B6-A5A6-88652DBB0348}" type="slidenum">
              <a:rPr lang="en-US" altLang="en-US"/>
              <a:pPr/>
              <a:t>165</a:t>
            </a:fld>
            <a:endParaRPr lang="en-US" altLang="en-US"/>
          </a:p>
        </p:txBody>
      </p:sp>
      <p:sp>
        <p:nvSpPr>
          <p:cNvPr id="826370" name="Rectangle 2">
            <a:extLst>
              <a:ext uri="{FF2B5EF4-FFF2-40B4-BE49-F238E27FC236}">
                <a16:creationId xmlns:a16="http://schemas.microsoft.com/office/drawing/2014/main" id="{C67D309B-3BD2-9D20-2322-305A367A6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Nested </a:t>
            </a:r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Statements</a:t>
            </a:r>
          </a:p>
        </p:txBody>
      </p:sp>
      <p:sp>
        <p:nvSpPr>
          <p:cNvPr id="826371" name="Rectangle 3">
            <a:extLst>
              <a:ext uri="{FF2B5EF4-FFF2-40B4-BE49-F238E27FC236}">
                <a16:creationId xmlns:a16="http://schemas.microsoft.com/office/drawing/2014/main" id="{01381F21-3C17-51F7-9F4C-C094D9867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An </a:t>
            </a:r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 that is nested inside another </a:t>
            </a:r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</a:t>
            </a:r>
          </a:p>
          <a:p>
            <a:r>
              <a:rPr lang="en-US" altLang="en-US"/>
              <a:t>Nested </a:t>
            </a:r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statements can be used to test more than one condition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0C6C288-C85F-4406-232D-DF4EC4746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BDBEB324-00BC-43FB-9E6F-4C9FC413844B}" type="slidenum">
              <a:rPr lang="en-US" altLang="en-US"/>
              <a:pPr/>
              <a:t>166</a:t>
            </a:fld>
            <a:endParaRPr lang="en-US" altLang="en-US"/>
          </a:p>
        </p:txBody>
      </p:sp>
      <p:sp>
        <p:nvSpPr>
          <p:cNvPr id="829444" name="Rectangle 4">
            <a:extLst>
              <a:ext uri="{FF2B5EF4-FFF2-40B4-BE49-F238E27FC236}">
                <a16:creationId xmlns:a16="http://schemas.microsoft.com/office/drawing/2014/main" id="{2EC2AAA2-E161-9824-3E79-39862F779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Flowchart for a Nested </a:t>
            </a:r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</a:t>
            </a:r>
          </a:p>
        </p:txBody>
      </p:sp>
      <p:pic>
        <p:nvPicPr>
          <p:cNvPr id="829445" name="Picture 5">
            <a:extLst>
              <a:ext uri="{FF2B5EF4-FFF2-40B4-BE49-F238E27FC236}">
                <a16:creationId xmlns:a16="http://schemas.microsoft.com/office/drawing/2014/main" id="{9C8013D6-3153-5422-EB8F-55983828E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1600200"/>
            <a:ext cx="6829425" cy="481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EC13340-FB3E-021C-39AB-7456139CC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07027A-B3AE-45BA-A4D2-53AEC8B4EDAD}" type="slidenum">
              <a:rPr lang="en-US" altLang="en-US"/>
              <a:pPr/>
              <a:t>167</a:t>
            </a:fld>
            <a:endParaRPr lang="en-US" altLang="en-US"/>
          </a:p>
        </p:txBody>
      </p:sp>
      <p:sp>
        <p:nvSpPr>
          <p:cNvPr id="831490" name="Rectangle 2">
            <a:extLst>
              <a:ext uri="{FF2B5EF4-FFF2-40B4-BE49-F238E27FC236}">
                <a16:creationId xmlns:a16="http://schemas.microsoft.com/office/drawing/2014/main" id="{81C2E491-9972-91C4-21A3-E54ECF725A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Nested </a:t>
            </a:r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Statements</a:t>
            </a:r>
          </a:p>
        </p:txBody>
      </p:sp>
      <p:sp>
        <p:nvSpPr>
          <p:cNvPr id="831491" name="Rectangle 3">
            <a:extLst>
              <a:ext uri="{FF2B5EF4-FFF2-40B4-BE49-F238E27FC236}">
                <a16:creationId xmlns:a16="http://schemas.microsoft.com/office/drawing/2014/main" id="{9450868D-9E26-CE7A-9A8E-B0152C924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From Program 4-10</a:t>
            </a:r>
          </a:p>
        </p:txBody>
      </p:sp>
      <p:pic>
        <p:nvPicPr>
          <p:cNvPr id="831492" name="Picture 4">
            <a:extLst>
              <a:ext uri="{FF2B5EF4-FFF2-40B4-BE49-F238E27FC236}">
                <a16:creationId xmlns:a16="http://schemas.microsoft.com/office/drawing/2014/main" id="{59D6A3EC-679F-F18B-AD3B-240B6FB8F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87650"/>
            <a:ext cx="8229600" cy="292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F444DCD-3C57-35AC-596C-193A4ECBF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714017F2-405D-4DD5-81E0-ACB41C4D9AD9}" type="slidenum">
              <a:rPr lang="en-US" altLang="en-US"/>
              <a:pPr/>
              <a:t>168</a:t>
            </a:fld>
            <a:endParaRPr lang="en-US" altLang="en-US"/>
          </a:p>
        </p:txBody>
      </p:sp>
      <p:sp>
        <p:nvSpPr>
          <p:cNvPr id="832514" name="Rectangle 2">
            <a:extLst>
              <a:ext uri="{FF2B5EF4-FFF2-40B4-BE49-F238E27FC236}">
                <a16:creationId xmlns:a16="http://schemas.microsoft.com/office/drawing/2014/main" id="{3BF88764-946B-C199-58D5-96A13DC509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Nested </a:t>
            </a:r>
            <a:r>
              <a:rPr lang="en-US" altLang="en-US">
                <a:latin typeface="Courier New" panose="02070309020205020404" pitchFamily="49" charset="0"/>
              </a:rPr>
              <a:t>if</a:t>
            </a:r>
            <a:r>
              <a:rPr lang="en-US" altLang="en-US"/>
              <a:t> Statements</a:t>
            </a:r>
          </a:p>
        </p:txBody>
      </p:sp>
      <p:sp>
        <p:nvSpPr>
          <p:cNvPr id="832515" name="Rectangle 3">
            <a:extLst>
              <a:ext uri="{FF2B5EF4-FFF2-40B4-BE49-F238E27FC236}">
                <a16:creationId xmlns:a16="http://schemas.microsoft.com/office/drawing/2014/main" id="{FC6FF916-60D3-7A1E-51BA-5DD54F8EDC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Another example, from Program 4-11</a:t>
            </a:r>
          </a:p>
        </p:txBody>
      </p:sp>
      <p:pic>
        <p:nvPicPr>
          <p:cNvPr id="832516" name="Picture 4">
            <a:extLst>
              <a:ext uri="{FF2B5EF4-FFF2-40B4-BE49-F238E27FC236}">
                <a16:creationId xmlns:a16="http://schemas.microsoft.com/office/drawing/2014/main" id="{DD8A1F85-6D57-BDDB-CDC3-03693733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95526"/>
            <a:ext cx="586740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7F015C4-FBAA-FBB0-39D6-ED6D3AC510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D8C9F4E3-DE91-4255-862C-002529BD4D62}" type="slidenum">
              <a:rPr lang="en-US" altLang="en-US"/>
              <a:pPr/>
              <a:t>169</a:t>
            </a:fld>
            <a:endParaRPr lang="en-US" altLang="en-US"/>
          </a:p>
        </p:txBody>
      </p:sp>
      <p:sp>
        <p:nvSpPr>
          <p:cNvPr id="833541" name="Rectangle 5">
            <a:extLst>
              <a:ext uri="{FF2B5EF4-FFF2-40B4-BE49-F238E27FC236}">
                <a16:creationId xmlns:a16="http://schemas.microsoft.com/office/drawing/2014/main" id="{782031EB-F6D2-89BD-F01C-9FB9E8EB3E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 Proper Indentation!</a:t>
            </a:r>
          </a:p>
        </p:txBody>
      </p:sp>
      <p:pic>
        <p:nvPicPr>
          <p:cNvPr id="833540" name="Picture 4">
            <a:extLst>
              <a:ext uri="{FF2B5EF4-FFF2-40B4-BE49-F238E27FC236}">
                <a16:creationId xmlns:a16="http://schemas.microsoft.com/office/drawing/2014/main" id="{E27A6280-E8D8-2AD9-5D0C-A07F69F74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6" y="1905001"/>
            <a:ext cx="8467725" cy="405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>
            <a:extLst>
              <a:ext uri="{FF2B5EF4-FFF2-40B4-BE49-F238E27FC236}">
                <a16:creationId xmlns:a16="http://schemas.microsoft.com/office/drawing/2014/main" id="{E7BA706B-1198-6931-D80C-99D1A8756A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From a High-level Program to an Executable File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DE49C0-9B2B-13A4-3524-7F81D4B8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D3461E9A-A29B-4EEF-AB3A-DB3E25BA31EB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757763" name="AutoShape 3">
            <a:extLst>
              <a:ext uri="{FF2B5EF4-FFF2-40B4-BE49-F238E27FC236}">
                <a16:creationId xmlns:a16="http://schemas.microsoft.com/office/drawing/2014/main" id="{6730C842-FE44-717B-0F0B-03130ED36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981200"/>
            <a:ext cx="2133600" cy="685800"/>
          </a:xfrm>
          <a:prstGeom prst="flowChartPunchedTap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764" name="AutoShape 4">
            <a:extLst>
              <a:ext uri="{FF2B5EF4-FFF2-40B4-BE49-F238E27FC236}">
                <a16:creationId xmlns:a16="http://schemas.microsoft.com/office/drawing/2014/main" id="{1EBA1A1E-C28F-F0C3-C33D-8E02F875D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048000"/>
            <a:ext cx="2362200" cy="68580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765" name="AutoShape 5">
            <a:extLst>
              <a:ext uri="{FF2B5EF4-FFF2-40B4-BE49-F238E27FC236}">
                <a16:creationId xmlns:a16="http://schemas.microsoft.com/office/drawing/2014/main" id="{EC61F7BF-09DD-AE20-499D-F05262134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038600"/>
            <a:ext cx="2133600" cy="762000"/>
          </a:xfrm>
          <a:prstGeom prst="flowChartPunchedTap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766" name="AutoShape 6">
            <a:extLst>
              <a:ext uri="{FF2B5EF4-FFF2-40B4-BE49-F238E27FC236}">
                <a16:creationId xmlns:a16="http://schemas.microsoft.com/office/drawing/2014/main" id="{334A3103-24BE-B7BE-ECD1-745AE51E9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105400"/>
            <a:ext cx="2362200" cy="68580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767" name="AutoShape 7">
            <a:extLst>
              <a:ext uri="{FF2B5EF4-FFF2-40B4-BE49-F238E27FC236}">
                <a16:creationId xmlns:a16="http://schemas.microsoft.com/office/drawing/2014/main" id="{01C4643E-72C8-80A7-76DD-502BAF76C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905000"/>
            <a:ext cx="2133600" cy="685800"/>
          </a:xfrm>
          <a:prstGeom prst="flowChartPunchedTap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768" name="AutoShape 8">
            <a:extLst>
              <a:ext uri="{FF2B5EF4-FFF2-40B4-BE49-F238E27FC236}">
                <a16:creationId xmlns:a16="http://schemas.microsoft.com/office/drawing/2014/main" id="{5ADE5FD9-165D-17B7-337D-85C270F84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971800"/>
            <a:ext cx="2362200" cy="68580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769" name="AutoShape 9">
            <a:extLst>
              <a:ext uri="{FF2B5EF4-FFF2-40B4-BE49-F238E27FC236}">
                <a16:creationId xmlns:a16="http://schemas.microsoft.com/office/drawing/2014/main" id="{F1D59530-39CE-7022-A2DD-C77F3487A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038600"/>
            <a:ext cx="2133600" cy="685800"/>
          </a:xfrm>
          <a:prstGeom prst="flowChartPunchedTap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770" name="Text Box 10">
            <a:extLst>
              <a:ext uri="{FF2B5EF4-FFF2-40B4-BE49-F238E27FC236}">
                <a16:creationId xmlns:a16="http://schemas.microsoft.com/office/drawing/2014/main" id="{E87D6454-E5FE-853A-83CE-12136BBE5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133600"/>
            <a:ext cx="1489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Source Code</a:t>
            </a:r>
          </a:p>
        </p:txBody>
      </p:sp>
      <p:sp>
        <p:nvSpPr>
          <p:cNvPr id="757771" name="Text Box 11">
            <a:extLst>
              <a:ext uri="{FF2B5EF4-FFF2-40B4-BE49-F238E27FC236}">
                <a16:creationId xmlns:a16="http://schemas.microsoft.com/office/drawing/2014/main" id="{33AF728C-67C7-C1DC-277A-749F5CB37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276600"/>
            <a:ext cx="14859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Preprocessor</a:t>
            </a:r>
          </a:p>
        </p:txBody>
      </p:sp>
      <p:sp>
        <p:nvSpPr>
          <p:cNvPr id="757772" name="Text Box 12">
            <a:extLst>
              <a:ext uri="{FF2B5EF4-FFF2-40B4-BE49-F238E27FC236}">
                <a16:creationId xmlns:a16="http://schemas.microsoft.com/office/drawing/2014/main" id="{12686746-8AA2-7647-DC5D-0A790D4A3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4191000"/>
            <a:ext cx="1517650" cy="539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en-US"/>
              <a:t>Modified</a:t>
            </a:r>
          </a:p>
          <a:p>
            <a:pPr algn="ctr">
              <a:lnSpc>
                <a:spcPct val="80000"/>
              </a:lnSpc>
            </a:pPr>
            <a:r>
              <a:rPr lang="en-US" altLang="en-US"/>
              <a:t>Source Code</a:t>
            </a:r>
          </a:p>
        </p:txBody>
      </p:sp>
      <p:sp>
        <p:nvSpPr>
          <p:cNvPr id="757773" name="Text Box 13">
            <a:extLst>
              <a:ext uri="{FF2B5EF4-FFF2-40B4-BE49-F238E27FC236}">
                <a16:creationId xmlns:a16="http://schemas.microsoft.com/office/drawing/2014/main" id="{8060B7E6-8575-93C2-8FC4-B57EDA14E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5334000"/>
            <a:ext cx="11063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Compiler</a:t>
            </a:r>
          </a:p>
        </p:txBody>
      </p:sp>
      <p:sp>
        <p:nvSpPr>
          <p:cNvPr id="757774" name="Text Box 14">
            <a:extLst>
              <a:ext uri="{FF2B5EF4-FFF2-40B4-BE49-F238E27FC236}">
                <a16:creationId xmlns:a16="http://schemas.microsoft.com/office/drawing/2014/main" id="{5803D61B-7D0F-EA13-5AD4-8036ED2D5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057400"/>
            <a:ext cx="14991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Object Code</a:t>
            </a:r>
          </a:p>
        </p:txBody>
      </p:sp>
      <p:sp>
        <p:nvSpPr>
          <p:cNvPr id="757775" name="Text Box 15">
            <a:extLst>
              <a:ext uri="{FF2B5EF4-FFF2-40B4-BE49-F238E27FC236}">
                <a16:creationId xmlns:a16="http://schemas.microsoft.com/office/drawing/2014/main" id="{A1CAE15F-38EC-7218-85E0-BB32C3072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1" y="3200400"/>
            <a:ext cx="7726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Linker</a:t>
            </a:r>
          </a:p>
        </p:txBody>
      </p:sp>
      <p:sp>
        <p:nvSpPr>
          <p:cNvPr id="757776" name="Text Box 16">
            <a:extLst>
              <a:ext uri="{FF2B5EF4-FFF2-40B4-BE49-F238E27FC236}">
                <a16:creationId xmlns:a16="http://schemas.microsoft.com/office/drawing/2014/main" id="{A225E529-A13F-0183-1DA6-E6D34BCCA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1" y="4191000"/>
            <a:ext cx="19187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Executable Code</a:t>
            </a:r>
          </a:p>
        </p:txBody>
      </p:sp>
      <p:sp>
        <p:nvSpPr>
          <p:cNvPr id="757777" name="Line 17">
            <a:extLst>
              <a:ext uri="{FF2B5EF4-FFF2-40B4-BE49-F238E27FC236}">
                <a16:creationId xmlns:a16="http://schemas.microsoft.com/office/drawing/2014/main" id="{AE7D40CC-65FA-4E47-F2C1-C20818553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590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778" name="Line 18">
            <a:extLst>
              <a:ext uri="{FF2B5EF4-FFF2-40B4-BE49-F238E27FC236}">
                <a16:creationId xmlns:a16="http://schemas.microsoft.com/office/drawing/2014/main" id="{93A22A2B-953C-31C7-0C7C-98DB1A7BBD4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733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779" name="Line 19">
            <a:extLst>
              <a:ext uri="{FF2B5EF4-FFF2-40B4-BE49-F238E27FC236}">
                <a16:creationId xmlns:a16="http://schemas.microsoft.com/office/drawing/2014/main" id="{6A34F5CD-12F2-A8E1-31A3-BBBFB04DB0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4724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780" name="Line 20">
            <a:extLst>
              <a:ext uri="{FF2B5EF4-FFF2-40B4-BE49-F238E27FC236}">
                <a16:creationId xmlns:a16="http://schemas.microsoft.com/office/drawing/2014/main" id="{3869CE58-5314-D4AF-A9DA-83BDBD1A5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2514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781" name="Line 21">
            <a:extLst>
              <a:ext uri="{FF2B5EF4-FFF2-40B4-BE49-F238E27FC236}">
                <a16:creationId xmlns:a16="http://schemas.microsoft.com/office/drawing/2014/main" id="{6898D14C-EDB9-9796-20FF-862C9321AB0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3657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782" name="Line 22">
            <a:extLst>
              <a:ext uri="{FF2B5EF4-FFF2-40B4-BE49-F238E27FC236}">
                <a16:creationId xmlns:a16="http://schemas.microsoft.com/office/drawing/2014/main" id="{B5C1005C-B75E-7CA9-405B-0DFC762664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5791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783" name="Line 23">
            <a:extLst>
              <a:ext uri="{FF2B5EF4-FFF2-40B4-BE49-F238E27FC236}">
                <a16:creationId xmlns:a16="http://schemas.microsoft.com/office/drawing/2014/main" id="{B999EAD9-924C-9A6A-176A-D530FAE388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6096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784" name="Line 24">
            <a:extLst>
              <a:ext uri="{FF2B5EF4-FFF2-40B4-BE49-F238E27FC236}">
                <a16:creationId xmlns:a16="http://schemas.microsoft.com/office/drawing/2014/main" id="{E6793B66-A1E9-CDAD-6D94-61929FA912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2286000"/>
            <a:ext cx="0" cy="381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785" name="Line 25">
            <a:extLst>
              <a:ext uri="{FF2B5EF4-FFF2-40B4-BE49-F238E27FC236}">
                <a16:creationId xmlns:a16="http://schemas.microsoft.com/office/drawing/2014/main" id="{7A1D5151-A215-AD40-BBE6-33FC142148D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286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AA0292-26F2-1391-5C85-774D70B905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0D411C-EF22-434E-893D-1BA5544E2F6C}" type="slidenum">
              <a:rPr lang="en-US" altLang="en-US"/>
              <a:pPr/>
              <a:t>170</a:t>
            </a:fld>
            <a:endParaRPr lang="en-US" altLang="en-US"/>
          </a:p>
        </p:txBody>
      </p:sp>
      <p:sp>
        <p:nvSpPr>
          <p:cNvPr id="752642" name="Rectangle 2">
            <a:extLst>
              <a:ext uri="{FF2B5EF4-FFF2-40B4-BE49-F238E27FC236}">
                <a16:creationId xmlns:a16="http://schemas.microsoft.com/office/drawing/2014/main" id="{3CF5184A-27E5-CFF6-AA12-3C4ADF5F9B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65100"/>
            <a:ext cx="8305800" cy="1143000"/>
          </a:xfrm>
        </p:spPr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if/else if</a:t>
            </a:r>
            <a:r>
              <a:rPr lang="en-US" altLang="en-US"/>
              <a:t> Statement</a:t>
            </a:r>
          </a:p>
        </p:txBody>
      </p:sp>
      <p:sp>
        <p:nvSpPr>
          <p:cNvPr id="752643" name="Rectangle 3">
            <a:extLst>
              <a:ext uri="{FF2B5EF4-FFF2-40B4-BE49-F238E27FC236}">
                <a16:creationId xmlns:a16="http://schemas.microsoft.com/office/drawing/2014/main" id="{38477DE6-D21A-6B8B-9A94-CAD9C4B11D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Tests a series of conditions until one is found to be true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Often simpler than using nested </a:t>
            </a:r>
            <a:r>
              <a:rPr lang="en-US" altLang="en-US" sz="2800">
                <a:latin typeface="Courier New" panose="02070309020205020404" pitchFamily="49" charset="0"/>
              </a:rPr>
              <a:t>if/else</a:t>
            </a:r>
            <a:r>
              <a:rPr lang="en-US" altLang="en-US" sz="2800"/>
              <a:t> statements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Can be used to model thought processes such as:</a:t>
            </a:r>
            <a:br>
              <a:rPr lang="en-US" altLang="en-US" sz="2800"/>
            </a:br>
            <a:br>
              <a:rPr lang="en-US" altLang="en-US" sz="2800"/>
            </a:br>
            <a:r>
              <a:rPr lang="en-US" altLang="en-US" sz="2800"/>
              <a:t>"If it is raining, take an umbrella, </a:t>
            </a:r>
            <a:br>
              <a:rPr lang="en-US" altLang="en-US" sz="2800"/>
            </a:br>
            <a:r>
              <a:rPr lang="en-US" altLang="en-US" sz="2800"/>
              <a:t>else, if it is windy, take a hat, </a:t>
            </a:r>
            <a:br>
              <a:rPr lang="en-US" altLang="en-US" sz="2800"/>
            </a:br>
            <a:r>
              <a:rPr lang="en-US" altLang="en-US" sz="2800"/>
              <a:t>else, take sunglasses”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 sz="280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/>
              <a:t>	</a:t>
            </a: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3C45EB1-31E1-1C43-30F9-8E44D10620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1CE65C60-59BA-4B02-B088-AE2158860E0C}" type="slidenum">
              <a:rPr lang="en-US" altLang="en-US"/>
              <a:pPr/>
              <a:t>171</a:t>
            </a:fld>
            <a:endParaRPr lang="en-US" altLang="en-US"/>
          </a:p>
        </p:txBody>
      </p:sp>
      <p:sp>
        <p:nvSpPr>
          <p:cNvPr id="753666" name="Rectangle 2">
            <a:extLst>
              <a:ext uri="{FF2B5EF4-FFF2-40B4-BE49-F238E27FC236}">
                <a16:creationId xmlns:a16="http://schemas.microsoft.com/office/drawing/2014/main" id="{DD7C80F7-C744-69E9-1D15-81F4DB9FF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if/else if</a:t>
            </a:r>
            <a:r>
              <a:rPr lang="en-US" altLang="en-US"/>
              <a:t> format</a:t>
            </a:r>
          </a:p>
        </p:txBody>
      </p:sp>
      <p:sp>
        <p:nvSpPr>
          <p:cNvPr id="753667" name="Rectangle 3">
            <a:extLst>
              <a:ext uri="{FF2B5EF4-FFF2-40B4-BE49-F238E27FC236}">
                <a16:creationId xmlns:a16="http://schemas.microsoft.com/office/drawing/2014/main" id="{8F041889-032D-FE26-F059-D4906C60E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1" y="1738314"/>
            <a:ext cx="7834313" cy="4403725"/>
          </a:xfrm>
        </p:spPr>
        <p:txBody>
          <a:bodyPr/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if (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>
                <a:latin typeface="Courier New" panose="02070309020205020404" pitchFamily="49" charset="0"/>
              </a:rPr>
              <a:t>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  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 b="1" i="1">
                <a:latin typeface="Courier New" panose="02070309020205020404" pitchFamily="49" charset="0"/>
              </a:rPr>
              <a:t>1</a:t>
            </a:r>
            <a:r>
              <a:rPr lang="en-US" altLang="en-US">
                <a:latin typeface="Courier New" panose="02070309020205020404" pitchFamily="49" charset="0"/>
              </a:rPr>
              <a:t>;  // or block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else if (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>
                <a:latin typeface="Courier New" panose="02070309020205020404" pitchFamily="49" charset="0"/>
              </a:rPr>
              <a:t>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  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 b="1" i="1">
                <a:latin typeface="Courier New" panose="02070309020205020404" pitchFamily="49" charset="0"/>
              </a:rPr>
              <a:t>2</a:t>
            </a:r>
            <a:r>
              <a:rPr lang="en-US" altLang="en-US">
                <a:latin typeface="Courier New" panose="02070309020205020404" pitchFamily="49" charset="0"/>
              </a:rPr>
              <a:t>;  // or block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  . 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  . // other else ifs 		  	  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else if (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>
                <a:latin typeface="Courier New" panose="02070309020205020404" pitchFamily="49" charset="0"/>
              </a:rPr>
              <a:t>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  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 b="1" i="1">
                <a:latin typeface="Courier New" panose="02070309020205020404" pitchFamily="49" charset="0"/>
              </a:rPr>
              <a:t>n</a:t>
            </a:r>
            <a:r>
              <a:rPr lang="en-US" altLang="en-US">
                <a:latin typeface="Courier New" panose="02070309020205020404" pitchFamily="49" charset="0"/>
              </a:rPr>
              <a:t>;  // or block  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D77D78A-9B59-C12E-9835-17BD4A0B90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8427277-B5F6-44C6-8549-0C5497FE7AA7}" type="slidenum">
              <a:rPr lang="en-US" altLang="en-US"/>
              <a:pPr/>
              <a:t>172</a:t>
            </a:fld>
            <a:endParaRPr lang="en-US" altLang="en-US"/>
          </a:p>
        </p:txBody>
      </p:sp>
      <p:pic>
        <p:nvPicPr>
          <p:cNvPr id="755716" name="Picture 4">
            <a:extLst>
              <a:ext uri="{FF2B5EF4-FFF2-40B4-BE49-F238E27FC236}">
                <a16:creationId xmlns:a16="http://schemas.microsoft.com/office/drawing/2014/main" id="{954F5B68-6146-8CCF-6D10-BEF255CA5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52588"/>
            <a:ext cx="7010400" cy="399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5717" name="Rectangle 5">
            <a:extLst>
              <a:ext uri="{FF2B5EF4-FFF2-40B4-BE49-F238E27FC236}">
                <a16:creationId xmlns:a16="http://schemas.microsoft.com/office/drawing/2014/main" id="{5FF854D4-FEAD-A935-9B94-0CF37BB8A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From Program 4-13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795863C-15B2-0FF6-9C41-E21B01717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7B4D5B9A-C246-4BD2-B855-6A2DBD7E45AF}" type="slidenum">
              <a:rPr lang="en-US" altLang="en-US"/>
              <a:pPr/>
              <a:t>173</a:t>
            </a:fld>
            <a:endParaRPr lang="en-US" altLang="en-US"/>
          </a:p>
        </p:txBody>
      </p:sp>
      <p:sp>
        <p:nvSpPr>
          <p:cNvPr id="757762" name="Rectangle 2">
            <a:extLst>
              <a:ext uri="{FF2B5EF4-FFF2-40B4-BE49-F238E27FC236}">
                <a16:creationId xmlns:a16="http://schemas.microsoft.com/office/drawing/2014/main" id="{998D73F9-C495-57A3-CA9B-4705065A1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Using a Trailing </a:t>
            </a:r>
            <a:r>
              <a:rPr lang="en-US" altLang="en-US" sz="3200">
                <a:latin typeface="Courier New" panose="02070309020205020404" pitchFamily="49" charset="0"/>
              </a:rPr>
              <a:t>else</a:t>
            </a:r>
            <a:r>
              <a:rPr lang="en-US" altLang="en-US" sz="3200"/>
              <a:t> to Catch Errors</a:t>
            </a:r>
          </a:p>
        </p:txBody>
      </p:sp>
      <p:sp>
        <p:nvSpPr>
          <p:cNvPr id="757763" name="Rectangle 3">
            <a:extLst>
              <a:ext uri="{FF2B5EF4-FFF2-40B4-BE49-F238E27FC236}">
                <a16:creationId xmlns:a16="http://schemas.microsoft.com/office/drawing/2014/main" id="{BEFED287-72B3-3D07-41DF-E27D4D0AD0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371600"/>
            <a:ext cx="8294688" cy="4572000"/>
          </a:xfrm>
        </p:spPr>
        <p:txBody>
          <a:bodyPr/>
          <a:lstStyle/>
          <a:p>
            <a:r>
              <a:rPr lang="en-US" altLang="en-US"/>
              <a:t>The trailing else clause is optional, but is best used to catch errors</a:t>
            </a:r>
          </a:p>
        </p:txBody>
      </p:sp>
      <p:sp>
        <p:nvSpPr>
          <p:cNvPr id="757764" name="Text Box 4">
            <a:extLst>
              <a:ext uri="{FF2B5EF4-FFF2-40B4-BE49-F238E27FC236}">
                <a16:creationId xmlns:a16="http://schemas.microsoft.com/office/drawing/2014/main" id="{DD9C8EFF-BDD4-7389-AC4E-2489A1628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3130550"/>
            <a:ext cx="7743825" cy="327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>
                <a:latin typeface="Courier New" panose="02070309020205020404" pitchFamily="49" charset="0"/>
              </a:rPr>
              <a:t>15    // Determine the letter grade.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16    if (testScore &lt; 60)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17       cout &lt;&lt; "Your grade is F.\n";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18    else if (testScore &lt; 70)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19       cout &lt;&lt; "Your grade is D.\n";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20    else if (testScore &lt; 80)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21       cout &lt;&lt; "Your grade is C.\n";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22    else if (testScore &lt; 90)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23       cout &lt;&lt; "Your grade is B.\n";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24    else if (testScore &lt;= 100)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25       cout &lt;&lt; "Your grade is A.\n";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26    </a:t>
            </a:r>
            <a:r>
              <a:rPr lang="en-US" altLang="en-US" sz="1600" b="1">
                <a:solidFill>
                  <a:srgbClr val="3333FF"/>
                </a:solidFill>
                <a:latin typeface="Courier New" panose="02070309020205020404" pitchFamily="49" charset="0"/>
              </a:rPr>
              <a:t>else</a:t>
            </a:r>
            <a:br>
              <a:rPr lang="en-US" altLang="en-US" sz="1600">
                <a:latin typeface="Courier New" panose="02070309020205020404" pitchFamily="49" charset="0"/>
              </a:rPr>
            </a:br>
            <a:r>
              <a:rPr lang="en-US" altLang="en-US" sz="1600">
                <a:latin typeface="Courier New" panose="02070309020205020404" pitchFamily="49" charset="0"/>
              </a:rPr>
              <a:t>27        </a:t>
            </a:r>
            <a:r>
              <a:rPr lang="en-US" altLang="en-US" sz="1600" b="1">
                <a:solidFill>
                  <a:srgbClr val="3333FF"/>
                </a:solidFill>
                <a:latin typeface="Courier New" panose="02070309020205020404" pitchFamily="49" charset="0"/>
              </a:rPr>
              <a:t>cout &lt;&lt; "We do not give scores higher than 100.\n";</a:t>
            </a:r>
          </a:p>
        </p:txBody>
      </p:sp>
      <p:sp>
        <p:nvSpPr>
          <p:cNvPr id="757765" name="Text Box 5">
            <a:extLst>
              <a:ext uri="{FF2B5EF4-FFF2-40B4-BE49-F238E27FC236}">
                <a16:creationId xmlns:a16="http://schemas.microsoft.com/office/drawing/2014/main" id="{A7335240-7B3A-6698-00B5-4ED0EC1F7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895601"/>
            <a:ext cx="34290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/>
              <a:t>From Program 4-14: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This trailing </a:t>
            </a:r>
            <a:r>
              <a:rPr lang="en-US" altLang="en-US">
                <a:latin typeface="Courier New" panose="02070309020205020404" pitchFamily="49" charset="0"/>
              </a:rPr>
              <a:t>else</a:t>
            </a:r>
            <a:r>
              <a:rPr lang="en-US" altLang="en-US"/>
              <a:t> catches invalid test scores</a:t>
            </a:r>
          </a:p>
        </p:txBody>
      </p:sp>
      <p:sp>
        <p:nvSpPr>
          <p:cNvPr id="757766" name="Line 6">
            <a:extLst>
              <a:ext uri="{FF2B5EF4-FFF2-40B4-BE49-F238E27FC236}">
                <a16:creationId xmlns:a16="http://schemas.microsoft.com/office/drawing/2014/main" id="{E00E94CB-41A7-763A-D1B3-A521BEEC22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4630738"/>
            <a:ext cx="1219200" cy="1312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378E38A-5CCC-2195-32F0-D2019B4FE6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CA9AE4A5-E917-4830-B9C1-E9B5B88035BA}" type="slidenum">
              <a:rPr lang="en-US" altLang="en-US"/>
              <a:pPr/>
              <a:t>174</a:t>
            </a:fld>
            <a:endParaRPr lang="en-US" altLang="en-US"/>
          </a:p>
        </p:txBody>
      </p:sp>
      <p:sp>
        <p:nvSpPr>
          <p:cNvPr id="760834" name="Rectangle 2">
            <a:extLst>
              <a:ext uri="{FF2B5EF4-FFF2-40B4-BE49-F238E27FC236}">
                <a16:creationId xmlns:a16="http://schemas.microsoft.com/office/drawing/2014/main" id="{AB9F75FC-EC9D-B5B3-1B8C-5EA000C208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Menus</a:t>
            </a:r>
          </a:p>
        </p:txBody>
      </p:sp>
      <p:sp>
        <p:nvSpPr>
          <p:cNvPr id="760835" name="Rectangle 3">
            <a:extLst>
              <a:ext uri="{FF2B5EF4-FFF2-40B4-BE49-F238E27FC236}">
                <a16:creationId xmlns:a16="http://schemas.microsoft.com/office/drawing/2014/main" id="{D0CC0E88-3977-1BE7-5011-D3419916F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946275"/>
            <a:ext cx="8174038" cy="3741738"/>
          </a:xfrm>
        </p:spPr>
        <p:txBody>
          <a:bodyPr/>
          <a:lstStyle/>
          <a:p>
            <a:r>
              <a:rPr lang="en-US" altLang="en-US" u="sng"/>
              <a:t>Menu-driven program</a:t>
            </a:r>
            <a:r>
              <a:rPr lang="en-US" altLang="en-US"/>
              <a:t>: program execution controlled by user selecting from a list of actions</a:t>
            </a:r>
          </a:p>
          <a:p>
            <a:r>
              <a:rPr lang="en-US" altLang="en-US" u="sng"/>
              <a:t>Menu</a:t>
            </a:r>
            <a:r>
              <a:rPr lang="en-US" altLang="en-US"/>
              <a:t>: list of choices on the screen</a:t>
            </a:r>
          </a:p>
          <a:p>
            <a:r>
              <a:rPr lang="en-US" altLang="en-US"/>
              <a:t>Menus can be implemented using </a:t>
            </a:r>
            <a:r>
              <a:rPr lang="en-US" altLang="en-US">
                <a:latin typeface="Courier New" panose="02070309020205020404" pitchFamily="49" charset="0"/>
              </a:rPr>
              <a:t>if/else if</a:t>
            </a:r>
            <a:r>
              <a:rPr lang="en-US" altLang="en-US"/>
              <a:t> statements</a:t>
            </a:r>
            <a:endParaRPr lang="en-US" altLang="en-US" u="sng"/>
          </a:p>
        </p:txBody>
      </p:sp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6D1207F-272D-829C-19B3-5645D9302C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F4E6E9AF-D926-455E-BBDD-0D843DC483C6}" type="slidenum">
              <a:rPr lang="en-US" altLang="en-US"/>
              <a:pPr/>
              <a:t>175</a:t>
            </a:fld>
            <a:endParaRPr lang="en-US" altLang="en-US"/>
          </a:p>
        </p:txBody>
      </p:sp>
      <p:sp>
        <p:nvSpPr>
          <p:cNvPr id="761858" name="Rectangle 2">
            <a:extLst>
              <a:ext uri="{FF2B5EF4-FFF2-40B4-BE49-F238E27FC236}">
                <a16:creationId xmlns:a16="http://schemas.microsoft.com/office/drawing/2014/main" id="{DB35C60C-6745-CB7D-0926-4264508BD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Menu-driven program organization</a:t>
            </a:r>
          </a:p>
        </p:txBody>
      </p:sp>
      <p:sp>
        <p:nvSpPr>
          <p:cNvPr id="761859" name="Rectangle 3">
            <a:extLst>
              <a:ext uri="{FF2B5EF4-FFF2-40B4-BE49-F238E27FC236}">
                <a16:creationId xmlns:a16="http://schemas.microsoft.com/office/drawing/2014/main" id="{F82F4728-F349-D7A6-1166-F3A40A90A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828800"/>
            <a:ext cx="8294688" cy="4572000"/>
          </a:xfrm>
        </p:spPr>
        <p:txBody>
          <a:bodyPr/>
          <a:lstStyle/>
          <a:p>
            <a:r>
              <a:rPr lang="en-US" altLang="en-US"/>
              <a:t>Display list of numbered or lettered choices for actions</a:t>
            </a:r>
          </a:p>
          <a:p>
            <a:r>
              <a:rPr lang="en-US" altLang="en-US"/>
              <a:t>Prompt user to make selection</a:t>
            </a:r>
          </a:p>
          <a:p>
            <a:r>
              <a:rPr lang="en-US" altLang="en-US"/>
              <a:t>Test user selection in 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/>
              <a:t>  </a:t>
            </a:r>
          </a:p>
          <a:p>
            <a:pPr lvl="1"/>
            <a:r>
              <a:rPr lang="en-US" altLang="en-US"/>
              <a:t>if a match, then execute code for action</a:t>
            </a:r>
          </a:p>
          <a:p>
            <a:pPr lvl="1"/>
            <a:r>
              <a:rPr lang="en-US" altLang="en-US"/>
              <a:t>if not, then go on to next 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endParaRPr lang="en-US" altLang="en-US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C19B75C-905D-2C8D-2924-A13F118500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5B7A8464-2A52-46ED-BA08-C0859C381895}" type="slidenum">
              <a:rPr lang="en-US" altLang="en-US"/>
              <a:pPr/>
              <a:t>176</a:t>
            </a:fld>
            <a:endParaRPr lang="en-US" altLang="en-US"/>
          </a:p>
        </p:txBody>
      </p:sp>
      <p:sp>
        <p:nvSpPr>
          <p:cNvPr id="766978" name="Rectangle 2">
            <a:extLst>
              <a:ext uri="{FF2B5EF4-FFF2-40B4-BE49-F238E27FC236}">
                <a16:creationId xmlns:a16="http://schemas.microsoft.com/office/drawing/2014/main" id="{3B49016E-EF0E-410C-9C2B-3C86453DC9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Logical Operators</a:t>
            </a:r>
          </a:p>
        </p:txBody>
      </p:sp>
      <p:sp>
        <p:nvSpPr>
          <p:cNvPr id="766979" name="Rectangle 3">
            <a:extLst>
              <a:ext uri="{FF2B5EF4-FFF2-40B4-BE49-F238E27FC236}">
                <a16:creationId xmlns:a16="http://schemas.microsoft.com/office/drawing/2014/main" id="{2F951F3A-0953-2BA2-04E4-FDAD9DA854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Used to create relational expressions from other relational expressions</a:t>
            </a:r>
          </a:p>
          <a:p>
            <a:r>
              <a:rPr lang="en-US" altLang="en-US"/>
              <a:t>Operators, meaning, and explanation:</a:t>
            </a:r>
          </a:p>
        </p:txBody>
      </p:sp>
      <p:graphicFrame>
        <p:nvGraphicFramePr>
          <p:cNvPr id="766980" name="Group 4">
            <a:extLst>
              <a:ext uri="{FF2B5EF4-FFF2-40B4-BE49-F238E27FC236}">
                <a16:creationId xmlns:a16="http://schemas.microsoft.com/office/drawing/2014/main" id="{B376C7EF-911F-D180-A401-F3D554E88259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3657600"/>
          <a:ext cx="7467600" cy="2316164"/>
        </p:xfrm>
        <a:graphic>
          <a:graphicData uri="http://schemas.openxmlformats.org/drawingml/2006/table">
            <a:tbl>
              <a:tblPr/>
              <a:tblGrid>
                <a:gridCol w="839788">
                  <a:extLst>
                    <a:ext uri="{9D8B030D-6E8A-4147-A177-3AD203B41FA5}">
                      <a16:colId xmlns:a16="http://schemas.microsoft.com/office/drawing/2014/main" val="1764773977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3918611853"/>
                    </a:ext>
                  </a:extLst>
                </a:gridCol>
                <a:gridCol w="5414962">
                  <a:extLst>
                    <a:ext uri="{9D8B030D-6E8A-4147-A177-3AD203B41FA5}">
                      <a16:colId xmlns:a16="http://schemas.microsoft.com/office/drawing/2014/main" val="2271995501"/>
                    </a:ext>
                  </a:extLst>
                </a:gridCol>
              </a:tblGrid>
              <a:tr h="674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&amp;&amp;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New relational expression is true if both expressions are 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977826"/>
                  </a:ext>
                </a:extLst>
              </a:tr>
              <a:tr h="674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||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New relational expression is true if either expression is 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2586"/>
                  </a:ext>
                </a:extLst>
              </a:tr>
              <a:tr h="966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!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NOT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Reverses the value of an expression – true expression becomes false, and false becomes 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91644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C220A1E-D8E3-5C7A-684F-30102C447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8AA454D8-0816-4DF6-8345-7569BEDAE99B}" type="slidenum">
              <a:rPr lang="en-US" altLang="en-US"/>
              <a:pPr/>
              <a:t>177</a:t>
            </a:fld>
            <a:endParaRPr lang="en-US" altLang="en-US"/>
          </a:p>
        </p:txBody>
      </p:sp>
      <p:sp>
        <p:nvSpPr>
          <p:cNvPr id="768002" name="Rectangle 2">
            <a:extLst>
              <a:ext uri="{FF2B5EF4-FFF2-40B4-BE49-F238E27FC236}">
                <a16:creationId xmlns:a16="http://schemas.microsoft.com/office/drawing/2014/main" id="{42A38B37-E87E-2674-823E-C84E50133D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Logical Operators - examples</a:t>
            </a:r>
          </a:p>
        </p:txBody>
      </p:sp>
      <p:sp>
        <p:nvSpPr>
          <p:cNvPr id="768003" name="Rectangle 3">
            <a:extLst>
              <a:ext uri="{FF2B5EF4-FFF2-40B4-BE49-F238E27FC236}">
                <a16:creationId xmlns:a16="http://schemas.microsoft.com/office/drawing/2014/main" id="{6DC4E3E8-FA23-5040-1B58-B14438DDBB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86001" y="1855789"/>
            <a:ext cx="7523163" cy="7524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	</a:t>
            </a:r>
            <a:r>
              <a:rPr lang="en-US" altLang="en-US" sz="2400">
                <a:latin typeface="Courier New" panose="02070309020205020404" pitchFamily="49" charset="0"/>
              </a:rPr>
              <a:t>int x = 12, y = 5, z = -4;</a:t>
            </a:r>
          </a:p>
          <a:p>
            <a:pPr>
              <a:lnSpc>
                <a:spcPct val="80000"/>
              </a:lnSpc>
              <a:buFont typeface="Times" panose="02020603050405020304" pitchFamily="18" charset="0"/>
              <a:buNone/>
            </a:pPr>
            <a:endParaRPr lang="en-US" altLang="en-US" sz="1000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  <a:buFont typeface="Times" panose="02020603050405020304" pitchFamily="18" charset="0"/>
              <a:buNone/>
            </a:pPr>
            <a:r>
              <a:rPr lang="en-US" altLang="en-US" sz="1000">
                <a:latin typeface="Courier New" panose="02070309020205020404" pitchFamily="49" charset="0"/>
              </a:rPr>
              <a:t> </a:t>
            </a:r>
          </a:p>
        </p:txBody>
      </p:sp>
      <p:graphicFrame>
        <p:nvGraphicFramePr>
          <p:cNvPr id="768004" name="Group 4">
            <a:extLst>
              <a:ext uri="{FF2B5EF4-FFF2-40B4-BE49-F238E27FC236}">
                <a16:creationId xmlns:a16="http://schemas.microsoft.com/office/drawing/2014/main" id="{E5CE9164-4414-E279-14B8-1F5C29839F4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297113" y="2293938"/>
          <a:ext cx="7885112" cy="3167064"/>
        </p:xfrm>
        <a:graphic>
          <a:graphicData uri="http://schemas.openxmlformats.org/drawingml/2006/table">
            <a:tbl>
              <a:tblPr/>
              <a:tblGrid>
                <a:gridCol w="5849937">
                  <a:extLst>
                    <a:ext uri="{9D8B030D-6E8A-4147-A177-3AD203B41FA5}">
                      <a16:colId xmlns:a16="http://schemas.microsoft.com/office/drawing/2014/main" val="2486191268"/>
                    </a:ext>
                  </a:extLst>
                </a:gridCol>
                <a:gridCol w="2035175">
                  <a:extLst>
                    <a:ext uri="{9D8B030D-6E8A-4147-A177-3AD203B41FA5}">
                      <a16:colId xmlns:a16="http://schemas.microsoft.com/office/drawing/2014/main" val="2025639131"/>
                    </a:ext>
                  </a:extLst>
                </a:gridCol>
              </a:tblGrid>
              <a:tr h="657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(x &gt; y) &amp;&amp; (y &gt; z)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0716475"/>
                  </a:ext>
                </a:extLst>
              </a:tr>
              <a:tr h="625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(x &gt; y) &amp;&amp; (z &gt; y)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9092423"/>
                  </a:ext>
                </a:extLst>
              </a:tr>
              <a:tr h="623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(x &lt;= z) || (y == z)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852608"/>
                  </a:ext>
                </a:extLst>
              </a:tr>
              <a:tr h="627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(x &lt;= z) || (y != z)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487991"/>
                  </a:ext>
                </a:extLst>
              </a:tr>
              <a:tr h="633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!(x &gt;= z)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4447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77E53D7-0C08-7305-54C0-7ADB50735E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842D120E-0166-4192-8984-A094BA32DF5F}" type="slidenum">
              <a:rPr lang="en-US" altLang="en-US"/>
              <a:pPr/>
              <a:t>178</a:t>
            </a:fld>
            <a:endParaRPr lang="en-US" altLang="en-US"/>
          </a:p>
        </p:txBody>
      </p:sp>
      <p:sp>
        <p:nvSpPr>
          <p:cNvPr id="770050" name="Rectangle 2">
            <a:extLst>
              <a:ext uri="{FF2B5EF4-FFF2-40B4-BE49-F238E27FC236}">
                <a16:creationId xmlns:a16="http://schemas.microsoft.com/office/drawing/2014/main" id="{E15F24BC-BD45-2A87-7315-A52115C450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11338" y="152400"/>
            <a:ext cx="8170862" cy="1143000"/>
          </a:xfrm>
        </p:spPr>
        <p:txBody>
          <a:bodyPr/>
          <a:lstStyle/>
          <a:p>
            <a:r>
              <a:rPr lang="en-US" altLang="en-US" i="1"/>
              <a:t>The &amp;&amp; Operator in Program 4-16</a:t>
            </a:r>
          </a:p>
        </p:txBody>
      </p:sp>
      <p:pic>
        <p:nvPicPr>
          <p:cNvPr id="770051" name="Picture 3">
            <a:extLst>
              <a:ext uri="{FF2B5EF4-FFF2-40B4-BE49-F238E27FC236}">
                <a16:creationId xmlns:a16="http://schemas.microsoft.com/office/drawing/2014/main" id="{2D593DFE-981E-3186-DA21-AE488E012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8" y="2489200"/>
            <a:ext cx="6462712" cy="154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6BA0885-1627-8FDC-6581-2A4B832EE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9897DE87-B587-4B19-B95D-EA4FE4A3A462}" type="slidenum">
              <a:rPr lang="en-US" altLang="en-US"/>
              <a:pPr/>
              <a:t>179</a:t>
            </a:fld>
            <a:endParaRPr lang="en-US" altLang="en-US"/>
          </a:p>
        </p:txBody>
      </p:sp>
      <p:sp>
        <p:nvSpPr>
          <p:cNvPr id="771074" name="Rectangle 2">
            <a:extLst>
              <a:ext uri="{FF2B5EF4-FFF2-40B4-BE49-F238E27FC236}">
                <a16:creationId xmlns:a16="http://schemas.microsoft.com/office/drawing/2014/main" id="{AC27339E-2618-62D7-7949-EEB5E44D2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The || Operator in Program 4-17</a:t>
            </a:r>
          </a:p>
        </p:txBody>
      </p:sp>
      <p:pic>
        <p:nvPicPr>
          <p:cNvPr id="771075" name="Picture 3">
            <a:extLst>
              <a:ext uri="{FF2B5EF4-FFF2-40B4-BE49-F238E27FC236}">
                <a16:creationId xmlns:a16="http://schemas.microsoft.com/office/drawing/2014/main" id="{5261A771-AC45-9561-30FB-3F90085C9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4" y="2698750"/>
            <a:ext cx="645318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>
            <a:extLst>
              <a:ext uri="{FF2B5EF4-FFF2-40B4-BE49-F238E27FC236}">
                <a16:creationId xmlns:a16="http://schemas.microsoft.com/office/drawing/2014/main" id="{FE8D35FD-A693-28D4-03D6-EEDA7B40E3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Integrated Development Environments (IDEs)</a:t>
            </a:r>
          </a:p>
        </p:txBody>
      </p:sp>
      <p:sp>
        <p:nvSpPr>
          <p:cNvPr id="759811" name="Rectangle 3">
            <a:extLst>
              <a:ext uri="{FF2B5EF4-FFF2-40B4-BE49-F238E27FC236}">
                <a16:creationId xmlns:a16="http://schemas.microsoft.com/office/drawing/2014/main" id="{3D483340-D31F-ED95-EF60-7843A3E0A1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An integrated development environment, or IDE, combine all the tools needed to write, compile, and debug a program into a single software application.</a:t>
            </a:r>
          </a:p>
          <a:p>
            <a:r>
              <a:rPr lang="en-US" altLang="en-US"/>
              <a:t>Examples are Microsoft Visual C++, Turbo C++ Explorer, CodeWarrior, etc.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30949CA-DDCB-06E8-A85D-C6BC6583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6C873542-E070-4B76-9228-0AD47D617C72}" type="slidenum">
              <a:rPr lang="en-US" altLang="en-US"/>
              <a:pPr/>
              <a:t>18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D3E4CFA8-FB09-21F8-0FE9-F0A42A322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BC6D4C36-9545-4940-9389-F55C67A00FA6}" type="slidenum">
              <a:rPr lang="en-US" altLang="en-US"/>
              <a:pPr/>
              <a:t>180</a:t>
            </a:fld>
            <a:endParaRPr lang="en-US" altLang="en-US"/>
          </a:p>
        </p:txBody>
      </p:sp>
      <p:sp>
        <p:nvSpPr>
          <p:cNvPr id="772098" name="Rectangle 2">
            <a:extLst>
              <a:ext uri="{FF2B5EF4-FFF2-40B4-BE49-F238E27FC236}">
                <a16:creationId xmlns:a16="http://schemas.microsoft.com/office/drawing/2014/main" id="{8A924C11-280E-D4C6-5EE8-4710BD5C5A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The ! Operator in Program 4-18</a:t>
            </a:r>
          </a:p>
        </p:txBody>
      </p:sp>
      <p:pic>
        <p:nvPicPr>
          <p:cNvPr id="772099" name="Picture 3">
            <a:extLst>
              <a:ext uri="{FF2B5EF4-FFF2-40B4-BE49-F238E27FC236}">
                <a16:creationId xmlns:a16="http://schemas.microsoft.com/office/drawing/2014/main" id="{B3D56007-A594-0BE9-030C-18ED2745A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2492375"/>
            <a:ext cx="7586662" cy="12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18A7F4B-5933-E012-F472-37E0164DD2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B7DF9BFB-CEF7-4D67-AC92-1C451241E9F0}" type="slidenum">
              <a:rPr lang="en-US" altLang="en-US"/>
              <a:pPr/>
              <a:t>181</a:t>
            </a:fld>
            <a:endParaRPr lang="en-US" altLang="en-US"/>
          </a:p>
        </p:txBody>
      </p:sp>
      <p:sp>
        <p:nvSpPr>
          <p:cNvPr id="773122" name="Rectangle 2">
            <a:extLst>
              <a:ext uri="{FF2B5EF4-FFF2-40B4-BE49-F238E27FC236}">
                <a16:creationId xmlns:a16="http://schemas.microsoft.com/office/drawing/2014/main" id="{D91D295C-4131-51BF-C24C-8BC767959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Logical Operators - notes</a:t>
            </a:r>
          </a:p>
        </p:txBody>
      </p:sp>
      <p:sp>
        <p:nvSpPr>
          <p:cNvPr id="773123" name="Rectangle 3">
            <a:extLst>
              <a:ext uri="{FF2B5EF4-FFF2-40B4-BE49-F238E27FC236}">
                <a16:creationId xmlns:a16="http://schemas.microsoft.com/office/drawing/2014/main" id="{A7539A99-4884-FF02-9B69-4484D0AE0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!</a:t>
            </a:r>
            <a:r>
              <a:rPr lang="en-US" altLang="en-US"/>
              <a:t> has highest precedence, followed by </a:t>
            </a:r>
            <a:r>
              <a:rPr lang="en-US" altLang="en-US">
                <a:latin typeface="Courier New" panose="02070309020205020404" pitchFamily="49" charset="0"/>
              </a:rPr>
              <a:t>&amp;&amp;</a:t>
            </a:r>
            <a:r>
              <a:rPr lang="en-US" altLang="en-US"/>
              <a:t>, then </a:t>
            </a:r>
            <a:r>
              <a:rPr lang="en-US" altLang="en-US">
                <a:latin typeface="Courier New" panose="02070309020205020404" pitchFamily="49" charset="0"/>
              </a:rPr>
              <a:t>||</a:t>
            </a:r>
          </a:p>
          <a:p>
            <a:r>
              <a:rPr lang="en-US" altLang="en-US"/>
              <a:t>If the value of an expression can be determined by evaluating just the sub-expression on left side of a logical operator, then the sub-expression on the right side will not be evaluated (</a:t>
            </a:r>
            <a:r>
              <a:rPr lang="en-US" altLang="en-US" i="1"/>
              <a:t>short circuit evaluation</a:t>
            </a:r>
            <a:r>
              <a:rPr lang="en-US" altLang="en-US"/>
              <a:t>)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EB12B71-4C4B-01FE-4960-E36B987BC9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7DE9E290-D27F-44CF-923E-E331E1AD558B}" type="slidenum">
              <a:rPr lang="en-US" altLang="en-US"/>
              <a:pPr/>
              <a:t>182</a:t>
            </a:fld>
            <a:endParaRPr lang="en-US" altLang="en-US"/>
          </a:p>
        </p:txBody>
      </p:sp>
      <p:sp>
        <p:nvSpPr>
          <p:cNvPr id="774146" name="Rectangle 2">
            <a:extLst>
              <a:ext uri="{FF2B5EF4-FFF2-40B4-BE49-F238E27FC236}">
                <a16:creationId xmlns:a16="http://schemas.microsoft.com/office/drawing/2014/main" id="{EA9BCF52-49D3-2CD0-4A77-250AFCA51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077200" cy="1143000"/>
          </a:xfrm>
        </p:spPr>
        <p:txBody>
          <a:bodyPr/>
          <a:lstStyle/>
          <a:p>
            <a:r>
              <a:rPr lang="en-US" altLang="en-US"/>
              <a:t>Checking Numeric Ranges with Logical Operators</a:t>
            </a:r>
          </a:p>
        </p:txBody>
      </p:sp>
      <p:sp>
        <p:nvSpPr>
          <p:cNvPr id="774147" name="Rectangle 3">
            <a:extLst>
              <a:ext uri="{FF2B5EF4-FFF2-40B4-BE49-F238E27FC236}">
                <a16:creationId xmlns:a16="http://schemas.microsoft.com/office/drawing/2014/main" id="{9292061E-764D-6947-BDB7-1B5DF1C22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1" y="1946275"/>
            <a:ext cx="7999413" cy="37417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Used to test to see if a value falls </a:t>
            </a:r>
            <a:r>
              <a:rPr lang="en-US" altLang="en-US" sz="2400" b="1"/>
              <a:t>inside</a:t>
            </a:r>
            <a:r>
              <a:rPr lang="en-US" altLang="en-US" sz="2400"/>
              <a:t> a range: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000"/>
              <a:t>	</a:t>
            </a:r>
            <a:r>
              <a:rPr lang="en-US" altLang="en-US" sz="2000">
                <a:latin typeface="Courier New" panose="02070309020205020404" pitchFamily="49" charset="0"/>
              </a:rPr>
              <a:t>if (grade &gt;= 0 &amp;&amp; grade &lt;= 100)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   cout &lt;&lt; "Valid grade";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Can also test to see if value falls </a:t>
            </a:r>
            <a:r>
              <a:rPr lang="en-US" altLang="en-US" sz="2400" b="1"/>
              <a:t>outside</a:t>
            </a:r>
            <a:r>
              <a:rPr lang="en-US" altLang="en-US" sz="2400"/>
              <a:t> of range: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Tx/>
              <a:buNone/>
            </a:pPr>
            <a:r>
              <a:rPr lang="en-US" altLang="en-US" sz="2000"/>
              <a:t>	 </a:t>
            </a:r>
            <a:r>
              <a:rPr lang="en-US" altLang="en-US" sz="2000">
                <a:latin typeface="Courier New" panose="02070309020205020404" pitchFamily="49" charset="0"/>
              </a:rPr>
              <a:t>if (grade &lt;= 0 || grade &gt;= 100)</a:t>
            </a:r>
          </a:p>
          <a:p>
            <a:pPr lvl="1">
              <a:lnSpc>
                <a:spcPct val="80000"/>
              </a:lnSpc>
              <a:buClr>
                <a:srgbClr val="3333CC"/>
              </a:buClr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   cout &lt;&lt; "Invalid grade";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Cannot use mathematical notation:</a:t>
            </a:r>
          </a:p>
          <a:p>
            <a:pPr lvl="1">
              <a:lnSpc>
                <a:spcPct val="80000"/>
              </a:lnSpc>
              <a:buClr>
                <a:schemeClr val="tx1"/>
              </a:buClr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if (0 &lt;= grade &lt;= 100) //doesn</a:t>
            </a:r>
            <a:r>
              <a:rPr lang="en-US" altLang="en-US" sz="2000"/>
              <a:t>’</a:t>
            </a:r>
            <a:r>
              <a:rPr lang="en-US" altLang="en-US" sz="2000">
                <a:latin typeface="Courier New" panose="02070309020205020404" pitchFamily="49" charset="0"/>
              </a:rPr>
              <a:t>t work!</a:t>
            </a:r>
          </a:p>
        </p:txBody>
      </p:sp>
    </p:spTree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4839791-FD81-0A63-0664-F3E5D818E7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F052CDDF-D978-4296-BFFA-3AED47728ADC}" type="slidenum">
              <a:rPr lang="en-US" altLang="en-US"/>
              <a:pPr/>
              <a:t>183</a:t>
            </a:fld>
            <a:endParaRPr lang="en-US" altLang="en-US"/>
          </a:p>
        </p:txBody>
      </p:sp>
      <p:sp>
        <p:nvSpPr>
          <p:cNvPr id="775170" name="Rectangle 2">
            <a:extLst>
              <a:ext uri="{FF2B5EF4-FFF2-40B4-BE49-F238E27FC236}">
                <a16:creationId xmlns:a16="http://schemas.microsoft.com/office/drawing/2014/main" id="{3556B582-D7D6-4896-C503-21CF0A6FDA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Validating User Input</a:t>
            </a:r>
          </a:p>
        </p:txBody>
      </p:sp>
      <p:sp>
        <p:nvSpPr>
          <p:cNvPr id="775171" name="Rectangle 3">
            <a:extLst>
              <a:ext uri="{FF2B5EF4-FFF2-40B4-BE49-F238E27FC236}">
                <a16:creationId xmlns:a16="http://schemas.microsoft.com/office/drawing/2014/main" id="{ADD183E7-C963-848E-7898-FA4876B8E1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en-US" u="sng"/>
              <a:t>Input validation</a:t>
            </a:r>
            <a:r>
              <a:rPr lang="en-US" altLang="en-US"/>
              <a:t>: inspecting input data to determine whether it is acceptable</a:t>
            </a:r>
            <a:endParaRPr lang="en-US" altLang="en-US" u="sng"/>
          </a:p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en-US"/>
              <a:t>Bad output will be produced from bad input</a:t>
            </a:r>
          </a:p>
          <a:p>
            <a:pPr>
              <a:lnSpc>
                <a:spcPct val="90000"/>
              </a:lnSpc>
              <a:spcBef>
                <a:spcPct val="15000"/>
              </a:spcBef>
            </a:pPr>
            <a:r>
              <a:rPr lang="en-US" altLang="en-US"/>
              <a:t>Can perform various tests: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/>
              <a:t>Range 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/>
              <a:t>Reasonableness 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/>
              <a:t>Valid menu choice</a:t>
            </a:r>
          </a:p>
          <a:p>
            <a:pPr lvl="1">
              <a:lnSpc>
                <a:spcPct val="90000"/>
              </a:lnSpc>
              <a:spcBef>
                <a:spcPct val="15000"/>
              </a:spcBef>
            </a:pPr>
            <a:r>
              <a:rPr lang="en-US" altLang="en-US"/>
              <a:t>Divide by zero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9BBBE6-0702-AF99-5551-28B0D603F2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BE4CF8C-EB8F-4EB5-9839-45262C137D13}" type="slidenum">
              <a:rPr lang="en-US" altLang="en-US"/>
              <a:pPr/>
              <a:t>184</a:t>
            </a:fld>
            <a:endParaRPr lang="en-US" altLang="en-US"/>
          </a:p>
        </p:txBody>
      </p:sp>
      <p:pic>
        <p:nvPicPr>
          <p:cNvPr id="777218" name="Picture 2">
            <a:extLst>
              <a:ext uri="{FF2B5EF4-FFF2-40B4-BE49-F238E27FC236}">
                <a16:creationId xmlns:a16="http://schemas.microsoft.com/office/drawing/2014/main" id="{8E2A5984-9D78-FB9B-8544-C5A89E31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63714"/>
            <a:ext cx="548640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7219" name="Text Box 3">
            <a:extLst>
              <a:ext uri="{FF2B5EF4-FFF2-40B4-BE49-F238E27FC236}">
                <a16:creationId xmlns:a16="http://schemas.microsoft.com/office/drawing/2014/main" id="{8D0CFC01-614F-2BCC-47C6-0C216AE1F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52400"/>
            <a:ext cx="480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i="1">
                <a:solidFill>
                  <a:srgbClr val="3333CC"/>
                </a:solidFill>
              </a:rPr>
              <a:t>From Program 4-19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B10C990-5D1E-45F6-66C0-A8FF780021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84B63CC3-A826-47F4-B2C0-8D815FFCD9E4}" type="slidenum">
              <a:rPr lang="en-US" altLang="en-US"/>
              <a:pPr/>
              <a:t>185</a:t>
            </a:fld>
            <a:endParaRPr lang="en-US" altLang="en-US"/>
          </a:p>
        </p:txBody>
      </p:sp>
      <p:sp>
        <p:nvSpPr>
          <p:cNvPr id="778242" name="Rectangle 2">
            <a:extLst>
              <a:ext uri="{FF2B5EF4-FFF2-40B4-BE49-F238E27FC236}">
                <a16:creationId xmlns:a16="http://schemas.microsoft.com/office/drawing/2014/main" id="{C017E4BE-61BA-9889-E184-18FC2745F3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About                                      Variable Definitions and Scope</a:t>
            </a:r>
          </a:p>
        </p:txBody>
      </p:sp>
      <p:sp>
        <p:nvSpPr>
          <p:cNvPr id="778243" name="Rectangle 3">
            <a:extLst>
              <a:ext uri="{FF2B5EF4-FFF2-40B4-BE49-F238E27FC236}">
                <a16:creationId xmlns:a16="http://schemas.microsoft.com/office/drawing/2014/main" id="{5ACC4D7D-CA96-8DF2-95E4-EF044ECB58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u="sng"/>
              <a:t>Scope</a:t>
            </a:r>
            <a:r>
              <a:rPr lang="en-US" altLang="en-US"/>
              <a:t> of a variable is the block in which it is defined, from the point of definition to the end of the block</a:t>
            </a:r>
          </a:p>
          <a:p>
            <a:r>
              <a:rPr lang="en-US" altLang="en-US"/>
              <a:t>Usually defined at beginning of function</a:t>
            </a:r>
          </a:p>
          <a:p>
            <a:r>
              <a:rPr lang="en-US" altLang="en-US"/>
              <a:t>May be defined close to first use</a:t>
            </a:r>
          </a:p>
          <a:p>
            <a:endParaRPr lang="en-US" altLang="en-US" u="sng"/>
          </a:p>
        </p:txBody>
      </p:sp>
    </p:spTree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EE5958-874E-C0B8-05D3-3BBF96865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284A3B48-3B36-4015-A4D6-0FC86473FC60}" type="slidenum">
              <a:rPr lang="en-US" altLang="en-US"/>
              <a:pPr/>
              <a:t>186</a:t>
            </a:fld>
            <a:endParaRPr lang="en-US" altLang="en-US"/>
          </a:p>
        </p:txBody>
      </p:sp>
      <p:pic>
        <p:nvPicPr>
          <p:cNvPr id="780290" name="Picture 2">
            <a:extLst>
              <a:ext uri="{FF2B5EF4-FFF2-40B4-BE49-F238E27FC236}">
                <a16:creationId xmlns:a16="http://schemas.microsoft.com/office/drawing/2014/main" id="{6ACA15B9-88A3-3E6A-039F-B7A3BB1CF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22439"/>
            <a:ext cx="5562600" cy="445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0291" name="Text Box 3">
            <a:extLst>
              <a:ext uri="{FF2B5EF4-FFF2-40B4-BE49-F238E27FC236}">
                <a16:creationId xmlns:a16="http://schemas.microsoft.com/office/drawing/2014/main" id="{F3DA61BF-979C-B376-9FC8-7DB7A35C2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09588"/>
            <a:ext cx="5029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600" i="1">
                <a:solidFill>
                  <a:srgbClr val="603A2F"/>
                </a:solidFill>
              </a:rPr>
              <a:t>From Program 4-21</a:t>
            </a:r>
          </a:p>
        </p:txBody>
      </p:sp>
    </p:spTree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C75A850-479F-2E87-D906-5EFAB896D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7EB3197B-BD9E-43DF-A172-674B74034AC8}" type="slidenum">
              <a:rPr lang="en-US" altLang="en-US"/>
              <a:pPr/>
              <a:t>187</a:t>
            </a:fld>
            <a:endParaRPr lang="en-US" altLang="en-US"/>
          </a:p>
        </p:txBody>
      </p:sp>
      <p:sp>
        <p:nvSpPr>
          <p:cNvPr id="781314" name="Rectangle 2">
            <a:extLst>
              <a:ext uri="{FF2B5EF4-FFF2-40B4-BE49-F238E27FC236}">
                <a16:creationId xmlns:a16="http://schemas.microsoft.com/office/drawing/2014/main" id="{83B84EFB-7AEF-925D-705A-CB7836D683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Still  More About                             Variable Definitions and Scope</a:t>
            </a:r>
          </a:p>
        </p:txBody>
      </p:sp>
      <p:sp>
        <p:nvSpPr>
          <p:cNvPr id="781315" name="Rectangle 3">
            <a:extLst>
              <a:ext uri="{FF2B5EF4-FFF2-40B4-BE49-F238E27FC236}">
                <a16:creationId xmlns:a16="http://schemas.microsoft.com/office/drawing/2014/main" id="{D951F7BA-7782-7706-B56B-4491DB60D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1" y="1766889"/>
            <a:ext cx="8075613" cy="37417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Variables defined inside </a:t>
            </a:r>
            <a:r>
              <a:rPr lang="en-US" altLang="en-US">
                <a:latin typeface="Courier New" panose="02070309020205020404" pitchFamily="49" charset="0"/>
              </a:rPr>
              <a:t>{ }</a:t>
            </a:r>
            <a:r>
              <a:rPr lang="en-US" altLang="en-US"/>
              <a:t> have </a:t>
            </a:r>
            <a:r>
              <a:rPr lang="en-US" altLang="en-US" u="sng"/>
              <a:t>local</a:t>
            </a:r>
            <a:r>
              <a:rPr lang="en-US" altLang="en-US"/>
              <a:t> or </a:t>
            </a:r>
            <a:r>
              <a:rPr lang="en-US" altLang="en-US" u="sng"/>
              <a:t>block</a:t>
            </a:r>
            <a:r>
              <a:rPr lang="en-US" altLang="en-US"/>
              <a:t> scope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When inside a block within another block, can define variables with the same name as in the outer block. 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When in inner block, outer definition is not available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Not a good idea</a:t>
            </a:r>
          </a:p>
        </p:txBody>
      </p:sp>
    </p:spTree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8A78B28-3062-31C4-90EF-5FDCB6A76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BD56B15D-417D-4E0E-B8B1-B523EC4FA88F}" type="slidenum">
              <a:rPr lang="en-US" altLang="en-US"/>
              <a:pPr/>
              <a:t>188</a:t>
            </a:fld>
            <a:endParaRPr lang="en-US" altLang="en-US"/>
          </a:p>
        </p:txBody>
      </p:sp>
      <p:sp>
        <p:nvSpPr>
          <p:cNvPr id="783362" name="Rectangle 2">
            <a:extLst>
              <a:ext uri="{FF2B5EF4-FFF2-40B4-BE49-F238E27FC236}">
                <a16:creationId xmlns:a16="http://schemas.microsoft.com/office/drawing/2014/main" id="{B343A0B6-2A8D-900A-37B3-9EF274D22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Comparing Strings</a:t>
            </a:r>
          </a:p>
        </p:txBody>
      </p:sp>
      <p:sp>
        <p:nvSpPr>
          <p:cNvPr id="783363" name="Rectangle 3">
            <a:extLst>
              <a:ext uri="{FF2B5EF4-FFF2-40B4-BE49-F238E27FC236}">
                <a16:creationId xmlns:a16="http://schemas.microsoft.com/office/drawing/2014/main" id="{A56F9261-885B-62C8-1716-93DC4D895D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You cannot use relational operators with C-strings </a:t>
            </a:r>
          </a:p>
          <a:p>
            <a:r>
              <a:rPr lang="en-US" altLang="en-US"/>
              <a:t>Must use the </a:t>
            </a:r>
            <a:r>
              <a:rPr lang="en-US" altLang="en-US">
                <a:latin typeface="Courier New" panose="02070309020205020404" pitchFamily="49" charset="0"/>
              </a:rPr>
              <a:t>strcmp</a:t>
            </a:r>
            <a:r>
              <a:rPr lang="en-US" altLang="en-US"/>
              <a:t> function to compare C-strings</a:t>
            </a:r>
          </a:p>
          <a:p>
            <a:r>
              <a:rPr lang="en-US" altLang="en-US">
                <a:latin typeface="Courier New" panose="02070309020205020404" pitchFamily="49" charset="0"/>
              </a:rPr>
              <a:t>strcmp</a:t>
            </a:r>
            <a:r>
              <a:rPr lang="en-US" altLang="en-US"/>
              <a:t>  compares the ASCII codes of the characters in the C-strings.  Comparison is character-by-character</a:t>
            </a:r>
          </a:p>
        </p:txBody>
      </p:sp>
    </p:spTree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A185E59-BA81-C083-144F-FAABF4964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D4285B62-E3E8-46EA-BA1F-77F4C4ABA410}" type="slidenum">
              <a:rPr lang="en-US" altLang="en-US"/>
              <a:pPr/>
              <a:t>189</a:t>
            </a:fld>
            <a:endParaRPr lang="en-US" altLang="en-US"/>
          </a:p>
        </p:txBody>
      </p:sp>
      <p:sp>
        <p:nvSpPr>
          <p:cNvPr id="785410" name="Rectangle 2">
            <a:extLst>
              <a:ext uri="{FF2B5EF4-FFF2-40B4-BE49-F238E27FC236}">
                <a16:creationId xmlns:a16="http://schemas.microsoft.com/office/drawing/2014/main" id="{BB095C7A-570A-6900-29EE-C16CAE452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Comparing Strings</a:t>
            </a:r>
          </a:p>
        </p:txBody>
      </p:sp>
      <p:sp>
        <p:nvSpPr>
          <p:cNvPr id="785411" name="Rectangle 3">
            <a:extLst>
              <a:ext uri="{FF2B5EF4-FFF2-40B4-BE49-F238E27FC236}">
                <a16:creationId xmlns:a16="http://schemas.microsoft.com/office/drawing/2014/main" id="{8E9A4BB1-8D84-0D57-BF0F-A282141F74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676400"/>
            <a:ext cx="8001000" cy="4495800"/>
          </a:xfrm>
        </p:spPr>
        <p:txBody>
          <a:bodyPr/>
          <a:lstStyle/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	</a:t>
            </a:r>
            <a:r>
              <a:rPr lang="en-US" altLang="en-US"/>
              <a:t>The expression</a:t>
            </a:r>
            <a:br>
              <a:rPr lang="en-US" altLang="en-US"/>
            </a:br>
            <a:r>
              <a:rPr lang="en-US" altLang="en-US"/>
              <a:t>          </a:t>
            </a:r>
            <a:r>
              <a:rPr lang="en-US" altLang="en-US">
                <a:latin typeface="Courier New" panose="02070309020205020404" pitchFamily="49" charset="0"/>
              </a:rPr>
              <a:t>strcmp(str1, str2)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/>
              <a:t>compares the</a:t>
            </a:r>
            <a:r>
              <a:rPr lang="en-US" altLang="en-US">
                <a:latin typeface="Courier New" panose="02070309020205020404" pitchFamily="49" charset="0"/>
              </a:rPr>
              <a:t> </a:t>
            </a:r>
            <a:r>
              <a:rPr lang="en-US" altLang="en-US"/>
              <a:t>strings </a:t>
            </a:r>
            <a:r>
              <a:rPr lang="en-US" altLang="en-US">
                <a:latin typeface="Courier New" panose="02070309020205020404" pitchFamily="49" charset="0"/>
              </a:rPr>
              <a:t>str1</a:t>
            </a:r>
            <a:r>
              <a:rPr lang="en-US" altLang="en-US"/>
              <a:t> and </a:t>
            </a:r>
            <a:r>
              <a:rPr lang="en-US" altLang="en-US">
                <a:latin typeface="Courier New" panose="02070309020205020404" pitchFamily="49" charset="0"/>
              </a:rPr>
              <a:t>str2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>
              <a:latin typeface="Courier New" panose="02070309020205020404" pitchFamily="49" charset="0"/>
            </a:endParaRPr>
          </a:p>
          <a:p>
            <a:pPr lvl="2">
              <a:buClr>
                <a:schemeClr val="tx1"/>
              </a:buClr>
            </a:pPr>
            <a:r>
              <a:rPr lang="en-US" altLang="en-US"/>
              <a:t>It returns </a:t>
            </a:r>
            <a:r>
              <a:rPr lang="en-US" altLang="en-US">
                <a:latin typeface="Courier New" panose="02070309020205020404" pitchFamily="49" charset="0"/>
              </a:rPr>
              <a:t>0</a:t>
            </a:r>
            <a:r>
              <a:rPr lang="en-US" altLang="en-US"/>
              <a:t> if the strings are the same</a:t>
            </a:r>
          </a:p>
          <a:p>
            <a:pPr lvl="2">
              <a:buClr>
                <a:schemeClr val="tx1"/>
              </a:buClr>
            </a:pPr>
            <a:r>
              <a:rPr lang="en-US" altLang="en-US"/>
              <a:t>It returns a negative number  if </a:t>
            </a:r>
            <a:r>
              <a:rPr lang="en-US" altLang="en-US">
                <a:latin typeface="Courier New" panose="02070309020205020404" pitchFamily="49" charset="0"/>
              </a:rPr>
              <a:t>str1 &lt; str2</a:t>
            </a:r>
          </a:p>
          <a:p>
            <a:pPr lvl="2">
              <a:buClr>
                <a:schemeClr val="tx1"/>
              </a:buClr>
            </a:pPr>
            <a:r>
              <a:rPr lang="en-US" altLang="en-US"/>
              <a:t>It returns a positive number if </a:t>
            </a:r>
            <a:r>
              <a:rPr lang="en-US" altLang="en-US">
                <a:latin typeface="Courier New" panose="02070309020205020404" pitchFamily="49" charset="0"/>
              </a:rPr>
              <a:t>str1 &gt; str2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>
            <a:extLst>
              <a:ext uri="{FF2B5EF4-FFF2-40B4-BE49-F238E27FC236}">
                <a16:creationId xmlns:a16="http://schemas.microsoft.com/office/drawing/2014/main" id="{4931E97C-D58F-9828-9DFE-39885B20AF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Integrated Development Environments (IDEs)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5A5163D-7C68-B316-93A8-AC77C680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F15075B4-927F-475F-BDA5-086C560FB83B}" type="slidenum">
              <a:rPr lang="en-US" altLang="en-US"/>
              <a:pPr/>
              <a:t>19</a:t>
            </a:fld>
            <a:endParaRPr lang="en-US" altLang="en-US"/>
          </a:p>
        </p:txBody>
      </p:sp>
      <p:pic>
        <p:nvPicPr>
          <p:cNvPr id="760836" name="Picture 4">
            <a:extLst>
              <a:ext uri="{FF2B5EF4-FFF2-40B4-BE49-F238E27FC236}">
                <a16:creationId xmlns:a16="http://schemas.microsoft.com/office/drawing/2014/main" id="{4668F768-4A2B-6D07-4E6F-E31D23BD5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7175"/>
            <a:ext cx="6477000" cy="480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76FE7-F66A-6AA8-FB09-62BA909FF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5C7C48B6-401F-49AD-861B-484FC3B1AB92}" type="slidenum">
              <a:rPr lang="en-US" altLang="en-US"/>
              <a:pPr/>
              <a:t>190</a:t>
            </a:fld>
            <a:endParaRPr lang="en-US" altLang="en-US"/>
          </a:p>
        </p:txBody>
      </p:sp>
      <p:pic>
        <p:nvPicPr>
          <p:cNvPr id="787458" name="Picture 2">
            <a:extLst>
              <a:ext uri="{FF2B5EF4-FFF2-40B4-BE49-F238E27FC236}">
                <a16:creationId xmlns:a16="http://schemas.microsoft.com/office/drawing/2014/main" id="{91F9E519-9493-8272-3665-1D70696A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676401"/>
            <a:ext cx="5973763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787E1-4E89-49F5-DA5E-414073F6F6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40EA8D83-C95D-4338-8789-98ADF89381E1}" type="slidenum">
              <a:rPr lang="en-US" altLang="en-US"/>
              <a:pPr/>
              <a:t>191</a:t>
            </a:fld>
            <a:endParaRPr lang="en-US" altLang="en-US"/>
          </a:p>
        </p:txBody>
      </p:sp>
      <p:pic>
        <p:nvPicPr>
          <p:cNvPr id="788482" name="Picture 2">
            <a:extLst>
              <a:ext uri="{FF2B5EF4-FFF2-40B4-BE49-F238E27FC236}">
                <a16:creationId xmlns:a16="http://schemas.microsoft.com/office/drawing/2014/main" id="{6E02E58D-8DED-516C-C32E-27379F49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25688"/>
            <a:ext cx="7812088" cy="117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8ADC28E-6082-5DA3-EFD8-207BEFC62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0B3A7D84-EEB0-4303-A137-C8877DD19E2E}" type="slidenum">
              <a:rPr lang="en-US" altLang="en-US"/>
              <a:pPr/>
              <a:t>192</a:t>
            </a:fld>
            <a:endParaRPr lang="en-US" altLang="en-US"/>
          </a:p>
        </p:txBody>
      </p:sp>
      <p:sp>
        <p:nvSpPr>
          <p:cNvPr id="789506" name="Rectangle 2">
            <a:extLst>
              <a:ext uri="{FF2B5EF4-FFF2-40B4-BE49-F238E27FC236}">
                <a16:creationId xmlns:a16="http://schemas.microsoft.com/office/drawing/2014/main" id="{9B9934EA-D29B-39CD-0B7E-15AC10D7E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Conditional Operator</a:t>
            </a:r>
          </a:p>
        </p:txBody>
      </p:sp>
      <p:sp>
        <p:nvSpPr>
          <p:cNvPr id="789507" name="Rectangle 3">
            <a:extLst>
              <a:ext uri="{FF2B5EF4-FFF2-40B4-BE49-F238E27FC236}">
                <a16:creationId xmlns:a16="http://schemas.microsoft.com/office/drawing/2014/main" id="{5487EEFC-9E72-D474-42FE-E7C7C3A2E9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828800"/>
            <a:ext cx="8294688" cy="4572000"/>
          </a:xfrm>
        </p:spPr>
        <p:txBody>
          <a:bodyPr/>
          <a:lstStyle/>
          <a:p>
            <a:r>
              <a:rPr lang="en-US" altLang="en-US"/>
              <a:t>Can use to create short </a:t>
            </a:r>
            <a:r>
              <a:rPr lang="en-US" altLang="en-US">
                <a:latin typeface="Courier New" panose="02070309020205020404" pitchFamily="49" charset="0"/>
              </a:rPr>
              <a:t>if/else</a:t>
            </a:r>
            <a:r>
              <a:rPr lang="en-US" altLang="en-US"/>
              <a:t> statements</a:t>
            </a:r>
          </a:p>
          <a:p>
            <a:r>
              <a:rPr lang="en-US" altLang="en-US"/>
              <a:t>Format: </a:t>
            </a:r>
            <a:r>
              <a:rPr lang="en-US" altLang="en-US" sz="2800">
                <a:latin typeface="Courier New" panose="02070309020205020404" pitchFamily="49" charset="0"/>
              </a:rPr>
              <a:t>expr ? expr : expr;</a:t>
            </a:r>
            <a:endParaRPr lang="en-US" altLang="en-US"/>
          </a:p>
        </p:txBody>
      </p:sp>
      <p:sp>
        <p:nvSpPr>
          <p:cNvPr id="789508" name="Text Box 4">
            <a:extLst>
              <a:ext uri="{FF2B5EF4-FFF2-40B4-BE49-F238E27FC236}">
                <a16:creationId xmlns:a16="http://schemas.microsoft.com/office/drawing/2014/main" id="{FD285AA8-7E1C-E053-3B7D-F9478FE30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7600"/>
            <a:ext cx="26661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Courier New" panose="02070309020205020404" pitchFamily="49" charset="0"/>
              </a:rPr>
              <a:t>x&lt;0 ? y=10 : z=20;</a:t>
            </a:r>
          </a:p>
        </p:txBody>
      </p:sp>
      <p:sp>
        <p:nvSpPr>
          <p:cNvPr id="789509" name="Text Box 5">
            <a:extLst>
              <a:ext uri="{FF2B5EF4-FFF2-40B4-BE49-F238E27FC236}">
                <a16:creationId xmlns:a16="http://schemas.microsoft.com/office/drawing/2014/main" id="{CDA4BA8B-1F8E-15BA-5057-058887E8B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4800600"/>
            <a:ext cx="197842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First Expression:</a:t>
            </a:r>
          </a:p>
          <a:p>
            <a:pPr>
              <a:lnSpc>
                <a:spcPct val="80000"/>
              </a:lnSpc>
            </a:pPr>
            <a:r>
              <a:rPr lang="en-US" altLang="en-US"/>
              <a:t>Expression to be</a:t>
            </a:r>
          </a:p>
          <a:p>
            <a:pPr>
              <a:lnSpc>
                <a:spcPct val="80000"/>
              </a:lnSpc>
            </a:pPr>
            <a:r>
              <a:rPr lang="en-US" altLang="en-US"/>
              <a:t>tested</a:t>
            </a:r>
          </a:p>
        </p:txBody>
      </p:sp>
      <p:sp>
        <p:nvSpPr>
          <p:cNvPr id="789510" name="Text Box 6">
            <a:extLst>
              <a:ext uri="{FF2B5EF4-FFF2-40B4-BE49-F238E27FC236}">
                <a16:creationId xmlns:a16="http://schemas.microsoft.com/office/drawing/2014/main" id="{F41E94C4-A609-9A1F-DB11-F5B26AE3E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1" y="4800600"/>
            <a:ext cx="2044149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2nd Expression:</a:t>
            </a:r>
          </a:p>
          <a:p>
            <a:pPr>
              <a:lnSpc>
                <a:spcPct val="80000"/>
              </a:lnSpc>
            </a:pPr>
            <a:r>
              <a:rPr lang="en-US" altLang="en-US"/>
              <a:t>Executes if first</a:t>
            </a:r>
          </a:p>
          <a:p>
            <a:pPr>
              <a:lnSpc>
                <a:spcPct val="80000"/>
              </a:lnSpc>
            </a:pPr>
            <a:r>
              <a:rPr lang="en-US" altLang="en-US"/>
              <a:t>expression is true</a:t>
            </a:r>
          </a:p>
        </p:txBody>
      </p:sp>
      <p:sp>
        <p:nvSpPr>
          <p:cNvPr id="789511" name="Text Box 7">
            <a:extLst>
              <a:ext uri="{FF2B5EF4-FFF2-40B4-BE49-F238E27FC236}">
                <a16:creationId xmlns:a16="http://schemas.microsoft.com/office/drawing/2014/main" id="{E68C49F7-FB0F-8CE4-28B7-102B39BD6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1" y="4876800"/>
            <a:ext cx="2215671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3rd Expression:</a:t>
            </a:r>
          </a:p>
          <a:p>
            <a:pPr>
              <a:lnSpc>
                <a:spcPct val="80000"/>
              </a:lnSpc>
            </a:pPr>
            <a:r>
              <a:rPr lang="en-US" altLang="en-US"/>
              <a:t>Executes if the first</a:t>
            </a:r>
          </a:p>
          <a:p>
            <a:pPr>
              <a:lnSpc>
                <a:spcPct val="80000"/>
              </a:lnSpc>
            </a:pPr>
            <a:r>
              <a:rPr lang="en-US" altLang="en-US"/>
              <a:t>expression is false</a:t>
            </a:r>
          </a:p>
        </p:txBody>
      </p:sp>
      <p:sp>
        <p:nvSpPr>
          <p:cNvPr id="789512" name="AutoShape 8">
            <a:extLst>
              <a:ext uri="{FF2B5EF4-FFF2-40B4-BE49-F238E27FC236}">
                <a16:creationId xmlns:a16="http://schemas.microsoft.com/office/drawing/2014/main" id="{95DFB7B6-8CCF-0ADA-AFEA-51C7A4901E55}"/>
              </a:ext>
            </a:extLst>
          </p:cNvPr>
          <p:cNvSpPr>
            <a:spLocks/>
          </p:cNvSpPr>
          <p:nvPr/>
        </p:nvSpPr>
        <p:spPr bwMode="auto">
          <a:xfrm rot="5400000">
            <a:off x="4114800" y="3810000"/>
            <a:ext cx="114300" cy="723900"/>
          </a:xfrm>
          <a:prstGeom prst="rightBrace">
            <a:avLst>
              <a:gd name="adj1" fmla="val 52778"/>
              <a:gd name="adj2" fmla="val 50171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513" name="AutoShape 9">
            <a:extLst>
              <a:ext uri="{FF2B5EF4-FFF2-40B4-BE49-F238E27FC236}">
                <a16:creationId xmlns:a16="http://schemas.microsoft.com/office/drawing/2014/main" id="{41CB5B3A-9025-3159-3AED-53D4DF1F1494}"/>
              </a:ext>
            </a:extLst>
          </p:cNvPr>
          <p:cNvSpPr>
            <a:spLocks/>
          </p:cNvSpPr>
          <p:nvPr/>
        </p:nvSpPr>
        <p:spPr bwMode="auto">
          <a:xfrm rot="5400000">
            <a:off x="5334000" y="3810000"/>
            <a:ext cx="114300" cy="723900"/>
          </a:xfrm>
          <a:prstGeom prst="rightBrace">
            <a:avLst>
              <a:gd name="adj1" fmla="val 52778"/>
              <a:gd name="adj2" fmla="val 50171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514" name="AutoShape 10">
            <a:extLst>
              <a:ext uri="{FF2B5EF4-FFF2-40B4-BE49-F238E27FC236}">
                <a16:creationId xmlns:a16="http://schemas.microsoft.com/office/drawing/2014/main" id="{0759F22D-1F77-2F4D-3E90-F9D458C47527}"/>
              </a:ext>
            </a:extLst>
          </p:cNvPr>
          <p:cNvSpPr>
            <a:spLocks/>
          </p:cNvSpPr>
          <p:nvPr/>
        </p:nvSpPr>
        <p:spPr bwMode="auto">
          <a:xfrm rot="5400000">
            <a:off x="6629400" y="3810000"/>
            <a:ext cx="114300" cy="723900"/>
          </a:xfrm>
          <a:prstGeom prst="rightBrace">
            <a:avLst>
              <a:gd name="adj1" fmla="val 52778"/>
              <a:gd name="adj2" fmla="val 50171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9515" name="Line 11">
            <a:extLst>
              <a:ext uri="{FF2B5EF4-FFF2-40B4-BE49-F238E27FC236}">
                <a16:creationId xmlns:a16="http://schemas.microsoft.com/office/drawing/2014/main" id="{AC7389AA-012F-7CD5-505A-6446189A1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9000" y="4191000"/>
            <a:ext cx="762000" cy="5334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9516" name="Line 12">
            <a:extLst>
              <a:ext uri="{FF2B5EF4-FFF2-40B4-BE49-F238E27FC236}">
                <a16:creationId xmlns:a16="http://schemas.microsoft.com/office/drawing/2014/main" id="{E95AD135-9BFF-E552-52BA-40F99BAE79B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10200" y="4191000"/>
            <a:ext cx="838200" cy="5334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9517" name="Line 13">
            <a:extLst>
              <a:ext uri="{FF2B5EF4-FFF2-40B4-BE49-F238E27FC236}">
                <a16:creationId xmlns:a16="http://schemas.microsoft.com/office/drawing/2014/main" id="{438A77F0-F96E-2151-DF4F-558C3C3756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05600" y="4191000"/>
            <a:ext cx="2133600" cy="609600"/>
          </a:xfrm>
          <a:prstGeom prst="line">
            <a:avLst/>
          </a:prstGeom>
          <a:noFill/>
          <a:ln w="952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9" grpId="0" autoUpdateAnimBg="0"/>
      <p:bldP spid="789510" grpId="0" autoUpdateAnimBg="0"/>
      <p:bldP spid="789511" grpId="0" autoUpdateAnimBg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C5DA60E-9EE9-E923-5018-130897A930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6212A3BF-A337-4817-8F00-316E32DD7CDB}" type="slidenum">
              <a:rPr lang="en-US" altLang="en-US"/>
              <a:pPr/>
              <a:t>193</a:t>
            </a:fld>
            <a:endParaRPr lang="en-US" altLang="en-US"/>
          </a:p>
        </p:txBody>
      </p:sp>
      <p:sp>
        <p:nvSpPr>
          <p:cNvPr id="791554" name="Rectangle 2">
            <a:extLst>
              <a:ext uri="{FF2B5EF4-FFF2-40B4-BE49-F238E27FC236}">
                <a16:creationId xmlns:a16="http://schemas.microsoft.com/office/drawing/2014/main" id="{867176E4-C636-1770-2DDE-FDBEDEA736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Conditional Operator</a:t>
            </a:r>
          </a:p>
        </p:txBody>
      </p:sp>
      <p:sp>
        <p:nvSpPr>
          <p:cNvPr id="791555" name="Rectangle 3">
            <a:extLst>
              <a:ext uri="{FF2B5EF4-FFF2-40B4-BE49-F238E27FC236}">
                <a16:creationId xmlns:a16="http://schemas.microsoft.com/office/drawing/2014/main" id="{FB97091D-1D89-F01E-0CFC-36ACED4750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value of a conditional expression is</a:t>
            </a:r>
          </a:p>
          <a:p>
            <a:pPr lvl="1"/>
            <a:r>
              <a:rPr lang="en-US" altLang="en-US"/>
              <a:t>The value of the second expression if the first expression is true</a:t>
            </a:r>
          </a:p>
          <a:p>
            <a:pPr lvl="1"/>
            <a:r>
              <a:rPr lang="en-US" altLang="en-US"/>
              <a:t>The value of the third expression if the first expression is false</a:t>
            </a:r>
          </a:p>
          <a:p>
            <a:r>
              <a:rPr lang="en-US" altLang="en-US"/>
              <a:t>Parentheses </a:t>
            </a:r>
            <a:r>
              <a:rPr lang="en-US" altLang="en-US">
                <a:latin typeface="Courier New" panose="02070309020205020404" pitchFamily="49" charset="0"/>
              </a:rPr>
              <a:t>()</a:t>
            </a:r>
            <a:r>
              <a:rPr lang="en-US" altLang="en-US"/>
              <a:t>  may be needed in an expression due to precedence of conditional operator</a:t>
            </a:r>
          </a:p>
        </p:txBody>
      </p:sp>
    </p:spTree>
  </p:cSld>
  <p:clrMapOvr>
    <a:masterClrMapping/>
  </p:clrMapOvr>
  <p:transition spd="med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7C10F-8FE6-27D9-6916-53BD56A6E4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14F77FC3-9DA8-4AA0-B55E-BE182ED4E775}" type="slidenum">
              <a:rPr lang="en-US" altLang="en-US"/>
              <a:pPr/>
              <a:t>194</a:t>
            </a:fld>
            <a:endParaRPr lang="en-US" altLang="en-US"/>
          </a:p>
        </p:txBody>
      </p:sp>
      <p:pic>
        <p:nvPicPr>
          <p:cNvPr id="793602" name="Picture 2">
            <a:extLst>
              <a:ext uri="{FF2B5EF4-FFF2-40B4-BE49-F238E27FC236}">
                <a16:creationId xmlns:a16="http://schemas.microsoft.com/office/drawing/2014/main" id="{6D1294D9-D312-AA7C-AD67-E1526B5A6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85926"/>
            <a:ext cx="488315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>
            <a:extLst>
              <a:ext uri="{FF2B5EF4-FFF2-40B4-BE49-F238E27FC236}">
                <a16:creationId xmlns:a16="http://schemas.microsoft.com/office/drawing/2014/main" id="{FB2B063E-828D-409C-2228-7C78328F9151}"/>
              </a:ext>
            </a:extLst>
          </p:cNvPr>
          <p:cNvSpPr>
            <a:spLocks noChangeArrowheads="1"/>
          </p:cNvSpPr>
          <p:nvPr>
            <p:ph type="subTitle" idx="1"/>
          </p:nvPr>
        </p:nvSpPr>
        <p:spPr bwMode="auto">
          <a:xfrm>
            <a:off x="2895600" y="3886200"/>
            <a:ext cx="6400800" cy="1752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US" altLang="en-US" sz="2400" b="1"/>
              <a:t>The </a:t>
            </a:r>
            <a:r>
              <a:rPr lang="en-US" altLang="en-US" sz="2400" b="1">
                <a:latin typeface="Courier New" panose="02070309020205020404" pitchFamily="49" charset="0"/>
              </a:rPr>
              <a:t>switch</a:t>
            </a:r>
            <a:r>
              <a:rPr lang="en-US" altLang="en-US" sz="2400" b="1"/>
              <a:t> Statement</a:t>
            </a:r>
          </a:p>
        </p:txBody>
      </p:sp>
      <p:sp>
        <p:nvSpPr>
          <p:cNvPr id="823300" name="Rectangle 4">
            <a:extLst>
              <a:ext uri="{FF2B5EF4-FFF2-40B4-BE49-F238E27FC236}">
                <a16:creationId xmlns:a16="http://schemas.microsoft.com/office/drawing/2014/main" id="{5570FB4C-5E20-9C4B-0A9C-F578FDE4D140}"/>
              </a:ext>
            </a:extLst>
          </p:cNvPr>
          <p:cNvSpPr>
            <a:spLocks noChangeArrowheads="1"/>
          </p:cNvSpPr>
          <p:nvPr>
            <p:ph type="ctrTitle"/>
          </p:nvPr>
        </p:nvSpPr>
        <p:spPr bwMode="auto">
          <a:xfrm>
            <a:off x="2209800" y="2286000"/>
            <a:ext cx="7772400" cy="1143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en-US" sz="8000">
                <a:solidFill>
                  <a:srgbClr val="559E97"/>
                </a:solidFill>
              </a:rPr>
              <a:t>4.15</a:t>
            </a:r>
          </a:p>
        </p:txBody>
      </p:sp>
    </p:spTree>
  </p:cSld>
  <p:clrMapOvr>
    <a:masterClrMapping/>
  </p:clrMapOvr>
  <p:transition spd="med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DD9951-ED75-E5A4-05E7-95DE3D692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4C55DB19-E3EF-4441-8267-9195A16BDC8C}" type="slidenum">
              <a:rPr lang="en-US" altLang="en-US"/>
              <a:pPr/>
              <a:t>196</a:t>
            </a:fld>
            <a:endParaRPr lang="en-US" altLang="en-US"/>
          </a:p>
        </p:txBody>
      </p:sp>
      <p:sp>
        <p:nvSpPr>
          <p:cNvPr id="794626" name="Rectangle 2">
            <a:extLst>
              <a:ext uri="{FF2B5EF4-FFF2-40B4-BE49-F238E27FC236}">
                <a16:creationId xmlns:a16="http://schemas.microsoft.com/office/drawing/2014/main" id="{27FDEAB7-2CDD-5DFF-DB9D-0A361665B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switch</a:t>
            </a:r>
            <a:r>
              <a:rPr lang="en-US" altLang="en-US"/>
              <a:t> Statement</a:t>
            </a:r>
          </a:p>
        </p:txBody>
      </p:sp>
      <p:sp>
        <p:nvSpPr>
          <p:cNvPr id="794627" name="Rectangle 3">
            <a:extLst>
              <a:ext uri="{FF2B5EF4-FFF2-40B4-BE49-F238E27FC236}">
                <a16:creationId xmlns:a16="http://schemas.microsoft.com/office/drawing/2014/main" id="{E077B718-FE39-C9E2-C260-FD51402BC1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Used to select among statements from several alternatives</a:t>
            </a:r>
          </a:p>
          <a:p>
            <a:r>
              <a:rPr lang="en-US" altLang="en-US"/>
              <a:t>In some cases, can be used instead of </a:t>
            </a:r>
            <a:r>
              <a:rPr lang="en-US" altLang="en-US">
                <a:latin typeface="Courier New" panose="02070309020205020404" pitchFamily="49" charset="0"/>
              </a:rPr>
              <a:t>if/else if</a:t>
            </a:r>
            <a:r>
              <a:rPr lang="en-US" altLang="en-US"/>
              <a:t> statements</a:t>
            </a:r>
          </a:p>
          <a:p>
            <a:pPr>
              <a:buFont typeface="Times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  <p:transition spd="med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C34131E-5BBD-E8CB-A04D-5D3FC4638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C74EB0B5-2200-47F4-9D9C-0654FE3A6782}" type="slidenum">
              <a:rPr lang="en-US" altLang="en-US"/>
              <a:pPr/>
              <a:t>197</a:t>
            </a:fld>
            <a:endParaRPr lang="en-US" altLang="en-US"/>
          </a:p>
        </p:txBody>
      </p:sp>
      <p:sp>
        <p:nvSpPr>
          <p:cNvPr id="796674" name="Rectangle 2">
            <a:extLst>
              <a:ext uri="{FF2B5EF4-FFF2-40B4-BE49-F238E27FC236}">
                <a16:creationId xmlns:a16="http://schemas.microsoft.com/office/drawing/2014/main" id="{4139C9BA-853E-21E9-5116-FC19B4B647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switch</a:t>
            </a:r>
            <a:r>
              <a:rPr lang="en-US" altLang="en-US"/>
              <a:t> statement format</a:t>
            </a:r>
          </a:p>
        </p:txBody>
      </p:sp>
      <p:sp>
        <p:nvSpPr>
          <p:cNvPr id="796675" name="Rectangle 3">
            <a:extLst>
              <a:ext uri="{FF2B5EF4-FFF2-40B4-BE49-F238E27FC236}">
                <a16:creationId xmlns:a16="http://schemas.microsoft.com/office/drawing/2014/main" id="{DC893E5F-1DAD-613A-0B00-4B115FBCCB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switch (</a:t>
            </a:r>
            <a:r>
              <a:rPr lang="en-US" altLang="en-US" sz="2800" i="1">
                <a:latin typeface="Courier New" panose="02070309020205020404" pitchFamily="49" charset="0"/>
              </a:rPr>
              <a:t>expression</a:t>
            </a:r>
            <a:r>
              <a:rPr lang="en-US" altLang="en-US" sz="2800">
                <a:latin typeface="Courier New" panose="02070309020205020404" pitchFamily="49" charset="0"/>
              </a:rPr>
              <a:t>) //integer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{                   </a:t>
            </a:r>
            <a:endParaRPr lang="en-US" altLang="en-US" sz="2800"/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/>
              <a:t>	</a:t>
            </a:r>
            <a:r>
              <a:rPr lang="en-US" altLang="en-US" sz="2800">
                <a:latin typeface="Courier New" panose="02070309020205020404" pitchFamily="49" charset="0"/>
              </a:rPr>
              <a:t>case </a:t>
            </a:r>
            <a:r>
              <a:rPr lang="en-US" altLang="en-US" sz="2800" i="1">
                <a:latin typeface="Courier New" panose="02070309020205020404" pitchFamily="49" charset="0"/>
              </a:rPr>
              <a:t>exp</a:t>
            </a:r>
            <a:r>
              <a:rPr lang="en-US" altLang="en-US" sz="2800" b="1" i="1">
                <a:latin typeface="Courier New" panose="02070309020205020404" pitchFamily="49" charset="0"/>
              </a:rPr>
              <a:t>1</a:t>
            </a:r>
            <a:r>
              <a:rPr lang="en-US" altLang="en-US" sz="2800">
                <a:latin typeface="Courier New" panose="02070309020205020404" pitchFamily="49" charset="0"/>
              </a:rPr>
              <a:t>: </a:t>
            </a:r>
            <a:r>
              <a:rPr lang="en-US" altLang="en-US" sz="2800" i="1">
                <a:latin typeface="Courier New" panose="02070309020205020404" pitchFamily="49" charset="0"/>
              </a:rPr>
              <a:t>statement</a:t>
            </a:r>
            <a:r>
              <a:rPr lang="en-US" altLang="en-US" sz="2800" b="1" i="1">
                <a:latin typeface="Courier New" panose="02070309020205020404" pitchFamily="49" charset="0"/>
              </a:rPr>
              <a:t>1</a:t>
            </a:r>
            <a:r>
              <a:rPr lang="en-US" altLang="en-US" sz="2800">
                <a:latin typeface="Courier New" panose="02070309020205020404" pitchFamily="49" charset="0"/>
              </a:rPr>
              <a:t>;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case </a:t>
            </a:r>
            <a:r>
              <a:rPr lang="en-US" altLang="en-US" sz="2800" i="1">
                <a:latin typeface="Courier New" panose="02070309020205020404" pitchFamily="49" charset="0"/>
              </a:rPr>
              <a:t>exp</a:t>
            </a:r>
            <a:r>
              <a:rPr lang="en-US" altLang="en-US" sz="2800" b="1" i="1">
                <a:latin typeface="Courier New" panose="02070309020205020404" pitchFamily="49" charset="0"/>
              </a:rPr>
              <a:t>2</a:t>
            </a:r>
            <a:r>
              <a:rPr lang="en-US" altLang="en-US" sz="2800">
                <a:latin typeface="Courier New" panose="02070309020205020404" pitchFamily="49" charset="0"/>
              </a:rPr>
              <a:t>: </a:t>
            </a:r>
            <a:r>
              <a:rPr lang="en-US" altLang="en-US" sz="2800" i="1">
                <a:latin typeface="Courier New" panose="02070309020205020404" pitchFamily="49" charset="0"/>
              </a:rPr>
              <a:t>statement</a:t>
            </a:r>
            <a:r>
              <a:rPr lang="en-US" altLang="en-US" sz="2800" b="1" i="1">
                <a:latin typeface="Courier New" panose="02070309020205020404" pitchFamily="49" charset="0"/>
              </a:rPr>
              <a:t>2</a:t>
            </a:r>
            <a:r>
              <a:rPr lang="en-US" altLang="en-US" sz="2800">
                <a:latin typeface="Courier New" panose="02070309020205020404" pitchFamily="49" charset="0"/>
              </a:rPr>
              <a:t>;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...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case </a:t>
            </a:r>
            <a:r>
              <a:rPr lang="en-US" altLang="en-US" sz="2800" i="1">
                <a:latin typeface="Courier New" panose="02070309020205020404" pitchFamily="49" charset="0"/>
              </a:rPr>
              <a:t>exp</a:t>
            </a:r>
            <a:r>
              <a:rPr lang="en-US" altLang="en-US" sz="2800" b="1" i="1">
                <a:latin typeface="Courier New" panose="02070309020205020404" pitchFamily="49" charset="0"/>
              </a:rPr>
              <a:t>n</a:t>
            </a:r>
            <a:r>
              <a:rPr lang="en-US" altLang="en-US" sz="2800">
                <a:latin typeface="Courier New" panose="02070309020205020404" pitchFamily="49" charset="0"/>
              </a:rPr>
              <a:t>: </a:t>
            </a:r>
            <a:r>
              <a:rPr lang="en-US" altLang="en-US" sz="2800" i="1">
                <a:latin typeface="Courier New" panose="02070309020205020404" pitchFamily="49" charset="0"/>
              </a:rPr>
              <a:t>statement</a:t>
            </a:r>
            <a:r>
              <a:rPr lang="en-US" altLang="en-US" sz="2800" b="1" i="1">
                <a:latin typeface="Courier New" panose="02070309020205020404" pitchFamily="49" charset="0"/>
              </a:rPr>
              <a:t>n</a:t>
            </a:r>
            <a:r>
              <a:rPr lang="en-US" altLang="en-US" sz="2800">
                <a:latin typeface="Courier New" panose="02070309020205020404" pitchFamily="49" charset="0"/>
              </a:rPr>
              <a:t>;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default:   </a:t>
            </a:r>
            <a:r>
              <a:rPr lang="en-US" altLang="en-US" sz="2800" i="1">
                <a:latin typeface="Courier New" panose="02070309020205020404" pitchFamily="49" charset="0"/>
              </a:rPr>
              <a:t>statement</a:t>
            </a:r>
            <a:r>
              <a:rPr lang="en-US" altLang="en-US" sz="2800" b="1" i="1">
                <a:latin typeface="Courier New" panose="02070309020205020404" pitchFamily="49" charset="0"/>
              </a:rPr>
              <a:t>n+1</a:t>
            </a:r>
            <a:r>
              <a:rPr lang="en-US" altLang="en-US" sz="2800">
                <a:latin typeface="Courier New" panose="02070309020205020404" pitchFamily="49" charset="0"/>
              </a:rPr>
              <a:t>;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}</a:t>
            </a:r>
            <a:endParaRPr lang="en-US" altLang="en-US" sz="2800"/>
          </a:p>
        </p:txBody>
      </p:sp>
    </p:spTree>
  </p:cSld>
  <p:clrMapOvr>
    <a:masterClrMapping/>
  </p:clrMapOvr>
  <p:transition spd="med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F8B2B-6239-2B36-7E54-D78C2B0003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12A01936-9D28-4E42-856D-D8FD6E957233}" type="slidenum">
              <a:rPr lang="en-US" altLang="en-US"/>
              <a:pPr/>
              <a:t>198</a:t>
            </a:fld>
            <a:endParaRPr lang="en-US" altLang="en-US"/>
          </a:p>
        </p:txBody>
      </p:sp>
      <p:pic>
        <p:nvPicPr>
          <p:cNvPr id="797698" name="Picture 2">
            <a:extLst>
              <a:ext uri="{FF2B5EF4-FFF2-40B4-BE49-F238E27FC236}">
                <a16:creationId xmlns:a16="http://schemas.microsoft.com/office/drawing/2014/main" id="{61DA71A0-E414-8FDE-1EC2-89556A9D6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0201"/>
            <a:ext cx="49530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906035C-FD3A-5AF8-6C1A-57E303F822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6AA2E7FB-0680-4893-B31F-687E010EEBD2}" type="slidenum">
              <a:rPr lang="en-US" altLang="en-US"/>
              <a:pPr/>
              <a:t>199</a:t>
            </a:fld>
            <a:endParaRPr lang="en-US" altLang="en-US"/>
          </a:p>
        </p:txBody>
      </p:sp>
      <p:sp>
        <p:nvSpPr>
          <p:cNvPr id="798722" name="Rectangle 2">
            <a:extLst>
              <a:ext uri="{FF2B5EF4-FFF2-40B4-BE49-F238E27FC236}">
                <a16:creationId xmlns:a16="http://schemas.microsoft.com/office/drawing/2014/main" id="{94A97868-4A6C-CB93-12C8-892D39B1C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switch</a:t>
            </a:r>
            <a:r>
              <a:rPr lang="en-US" altLang="en-US"/>
              <a:t> statement requirements</a:t>
            </a:r>
          </a:p>
        </p:txBody>
      </p:sp>
      <p:sp>
        <p:nvSpPr>
          <p:cNvPr id="798723" name="Rectangle 3">
            <a:extLst>
              <a:ext uri="{FF2B5EF4-FFF2-40B4-BE49-F238E27FC236}">
                <a16:creationId xmlns:a16="http://schemas.microsoft.com/office/drawing/2014/main" id="{E2DA8649-889E-9740-7DDD-7E08E044D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752600"/>
            <a:ext cx="8229600" cy="3741738"/>
          </a:xfrm>
        </p:spPr>
        <p:txBody>
          <a:bodyPr/>
          <a:lstStyle/>
          <a:p>
            <a:pPr marL="609600" indent="-609600">
              <a:buNone/>
            </a:pPr>
            <a:r>
              <a:rPr lang="en-US" altLang="en-US"/>
              <a:t>1)  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/>
              <a:t> must be an integer variable or an expression that evaluates to an integer value</a:t>
            </a:r>
            <a:endParaRPr lang="en-US" altLang="en-US">
              <a:latin typeface="Courier New" panose="02070309020205020404" pitchFamily="49" charset="0"/>
            </a:endParaRPr>
          </a:p>
          <a:p>
            <a:pPr marL="609600" indent="-609600">
              <a:buClr>
                <a:schemeClr val="tx1"/>
              </a:buClr>
              <a:buFontTx/>
              <a:buAutoNum type="arabicParenR" startAt="2"/>
            </a:pPr>
            <a:r>
              <a:rPr lang="en-US" altLang="en-US" i="1">
                <a:latin typeface="Courier New" panose="02070309020205020404" pitchFamily="49" charset="0"/>
              </a:rPr>
              <a:t>exp</a:t>
            </a:r>
            <a:r>
              <a:rPr lang="en-US" altLang="en-US" b="1" i="1">
                <a:latin typeface="Courier New" panose="02070309020205020404" pitchFamily="49" charset="0"/>
              </a:rPr>
              <a:t>1</a:t>
            </a:r>
            <a:r>
              <a:rPr lang="en-US" altLang="en-US"/>
              <a:t> through </a:t>
            </a:r>
            <a:r>
              <a:rPr lang="en-US" altLang="en-US" i="1">
                <a:latin typeface="Courier New" panose="02070309020205020404" pitchFamily="49" charset="0"/>
              </a:rPr>
              <a:t>exp</a:t>
            </a:r>
            <a:r>
              <a:rPr lang="en-US" altLang="en-US" b="1" i="1">
                <a:latin typeface="Courier New" panose="02070309020205020404" pitchFamily="49" charset="0"/>
              </a:rPr>
              <a:t>n</a:t>
            </a:r>
            <a:r>
              <a:rPr lang="en-US" altLang="en-US"/>
              <a:t> must be constant integer expressions or literals, and must be unique in the </a:t>
            </a:r>
            <a:r>
              <a:rPr lang="en-US" altLang="en-US">
                <a:latin typeface="Courier New" panose="02070309020205020404" pitchFamily="49" charset="0"/>
              </a:rPr>
              <a:t>switch</a:t>
            </a:r>
            <a:r>
              <a:rPr lang="en-US" altLang="en-US"/>
              <a:t> statement</a:t>
            </a:r>
          </a:p>
          <a:p>
            <a:pPr marL="609600" indent="-609600">
              <a:buClr>
                <a:schemeClr val="tx1"/>
              </a:buClr>
              <a:buFontTx/>
              <a:buAutoNum type="arabicParenR" startAt="2"/>
            </a:pPr>
            <a:r>
              <a:rPr lang="en-US" altLang="en-US"/>
              <a:t> </a:t>
            </a:r>
            <a:r>
              <a:rPr lang="en-US" altLang="en-US">
                <a:latin typeface="Courier New" panose="02070309020205020404" pitchFamily="49" charset="0"/>
              </a:rPr>
              <a:t>default</a:t>
            </a:r>
            <a:r>
              <a:rPr lang="en-US" altLang="en-US"/>
              <a:t> is optional but recommended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D40A-160E-B67C-817A-28696216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14" y="224395"/>
            <a:ext cx="9905998" cy="1478570"/>
          </a:xfrm>
        </p:spPr>
        <p:txBody>
          <a:bodyPr/>
          <a:lstStyle/>
          <a:p>
            <a:r>
              <a:rPr lang="en-US" b="1" dirty="0"/>
              <a:t>Difference between C and C++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8BE51F-AFFD-7068-B9A3-69C6767BF1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858728"/>
              </p:ext>
            </p:extLst>
          </p:nvPr>
        </p:nvGraphicFramePr>
        <p:xfrm>
          <a:off x="1938367" y="1702965"/>
          <a:ext cx="7429500" cy="5236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119">
                  <a:extLst>
                    <a:ext uri="{9D8B030D-6E8A-4147-A177-3AD203B41FA5}">
                      <a16:colId xmlns:a16="http://schemas.microsoft.com/office/drawing/2014/main" val="611800148"/>
                    </a:ext>
                  </a:extLst>
                </a:gridCol>
                <a:gridCol w="2852257">
                  <a:extLst>
                    <a:ext uri="{9D8B030D-6E8A-4147-A177-3AD203B41FA5}">
                      <a16:colId xmlns:a16="http://schemas.microsoft.com/office/drawing/2014/main" val="4199939863"/>
                    </a:ext>
                  </a:extLst>
                </a:gridCol>
                <a:gridCol w="3076124">
                  <a:extLst>
                    <a:ext uri="{9D8B030D-6E8A-4147-A177-3AD203B41FA5}">
                      <a16:colId xmlns:a16="http://schemas.microsoft.com/office/drawing/2014/main" val="3713283355"/>
                    </a:ext>
                  </a:extLst>
                </a:gridCol>
              </a:tblGrid>
              <a:tr h="36368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68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Developed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was developed by Dennis Ritchie between the year 1969 and 1973 at AT&amp;T Bell Labs.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C++ was developed by Bjarne Stroustrup in 1979.</a:t>
                      </a:r>
                      <a:endParaRPr lang="en-US" sz="11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48342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Concepts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does no support polymorphism, encapsulation, and inheritance which means that C does not support object oriented programming.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C++ supports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polymorphism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encapsulation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inheritance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because it is an object oriented programming language.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4523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Procedural and Object oriented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 the development of code, C supports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procedural programming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C++ is known as hybrid language because C++ supports both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procedural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object oriented programming paradigms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681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Data and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and functions are separated in C because it is a procedural programming language.</a:t>
                      </a:r>
                      <a:endParaRPr lang="en-US" sz="11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and functions are encapsulated together in form of an object in C++.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2862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Information Hiding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does not support information hiding.</a:t>
                      </a:r>
                      <a:endParaRPr lang="en-US" sz="11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is hidden by the Encapsulation to ensure that data structures and operators are used as intended.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9165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Built in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Built-in data types is supported in C.</a:t>
                      </a:r>
                      <a:endParaRPr lang="en-US" sz="11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Built-in &amp; user-defined data types is supported in C++.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49415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107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Rectangle 2">
            <a:extLst>
              <a:ext uri="{FF2B5EF4-FFF2-40B4-BE49-F238E27FC236}">
                <a16:creationId xmlns:a16="http://schemas.microsoft.com/office/drawing/2014/main" id="{EA3636FB-3940-39F1-74B3-75BD1F896F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a Program Made Of?</a:t>
            </a:r>
          </a:p>
        </p:txBody>
      </p:sp>
      <p:sp>
        <p:nvSpPr>
          <p:cNvPr id="761859" name="Rectangle 3">
            <a:extLst>
              <a:ext uri="{FF2B5EF4-FFF2-40B4-BE49-F238E27FC236}">
                <a16:creationId xmlns:a16="http://schemas.microsoft.com/office/drawing/2014/main" id="{BFE0488B-F158-750F-3929-5836EA9E5A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Common elements in programming languages: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Key Words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Programmer-Defined Identifiers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Operators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Punctuation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Syntax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047218A-0692-5E56-4399-1DAF1599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C9F3240F-600C-4F77-B5F7-FC50C9919CB4}" type="slidenum">
              <a:rPr lang="en-US" altLang="en-US"/>
              <a:pPr/>
              <a:t>20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2A14423-6E3A-8754-57B8-AD2DAA9DDE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13928D7A-5BCA-4321-8E88-F8771116FFB4}" type="slidenum">
              <a:rPr lang="en-US" altLang="en-US"/>
              <a:pPr/>
              <a:t>200</a:t>
            </a:fld>
            <a:endParaRPr lang="en-US" altLang="en-US"/>
          </a:p>
        </p:txBody>
      </p:sp>
      <p:sp>
        <p:nvSpPr>
          <p:cNvPr id="799746" name="Rectangle 2">
            <a:extLst>
              <a:ext uri="{FF2B5EF4-FFF2-40B4-BE49-F238E27FC236}">
                <a16:creationId xmlns:a16="http://schemas.microsoft.com/office/drawing/2014/main" id="{2F63C3CE-58F2-FBFA-A944-A91373FE5D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switch</a:t>
            </a:r>
            <a:r>
              <a:rPr lang="en-US" altLang="en-US"/>
              <a:t> statement – how it works</a:t>
            </a:r>
          </a:p>
        </p:txBody>
      </p:sp>
      <p:sp>
        <p:nvSpPr>
          <p:cNvPr id="799747" name="Rectangle 3">
            <a:extLst>
              <a:ext uri="{FF2B5EF4-FFF2-40B4-BE49-F238E27FC236}">
                <a16:creationId xmlns:a16="http://schemas.microsoft.com/office/drawing/2014/main" id="{70C9AFFE-7D73-709C-7587-491CE6AC9E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752600"/>
            <a:ext cx="8229600" cy="3741738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altLang="en-US" sz="2800"/>
              <a:t>1)   </a:t>
            </a:r>
            <a:r>
              <a:rPr lang="en-US" altLang="en-US" sz="2800" i="1">
                <a:latin typeface="Courier New" panose="02070309020205020404" pitchFamily="49" charset="0"/>
              </a:rPr>
              <a:t>expression</a:t>
            </a:r>
            <a:r>
              <a:rPr lang="en-US" altLang="en-US" sz="2800"/>
              <a:t> is evaluated</a:t>
            </a:r>
            <a:endParaRPr lang="en-US" altLang="en-US" sz="2800">
              <a:latin typeface="Courier New" panose="02070309020205020404" pitchFamily="49" charset="0"/>
            </a:endParaRPr>
          </a:p>
          <a:p>
            <a:pPr marL="609600" indent="-609600">
              <a:lnSpc>
                <a:spcPct val="90000"/>
              </a:lnSpc>
              <a:buClr>
                <a:schemeClr val="tx1"/>
              </a:buClr>
              <a:buFontTx/>
              <a:buAutoNum type="arabicParenR" startAt="2"/>
            </a:pPr>
            <a:r>
              <a:rPr lang="en-US" altLang="en-US" sz="2800"/>
              <a:t>The value of </a:t>
            </a:r>
            <a:r>
              <a:rPr lang="en-US" altLang="en-US" sz="2800" i="1">
                <a:latin typeface="Courier New" panose="02070309020205020404" pitchFamily="49" charset="0"/>
              </a:rPr>
              <a:t>expression</a:t>
            </a:r>
            <a:r>
              <a:rPr lang="en-US" altLang="en-US" sz="2800"/>
              <a:t> is compared against </a:t>
            </a:r>
            <a:r>
              <a:rPr lang="en-US" altLang="en-US" sz="2800" i="1">
                <a:latin typeface="Courier New" panose="02070309020205020404" pitchFamily="49" charset="0"/>
              </a:rPr>
              <a:t>exp</a:t>
            </a:r>
            <a:r>
              <a:rPr lang="en-US" altLang="en-US" sz="2800" b="1" i="1">
                <a:latin typeface="Courier New" panose="02070309020205020404" pitchFamily="49" charset="0"/>
              </a:rPr>
              <a:t>1</a:t>
            </a:r>
            <a:r>
              <a:rPr lang="en-US" altLang="en-US" sz="2800"/>
              <a:t> through </a:t>
            </a:r>
            <a:r>
              <a:rPr lang="en-US" altLang="en-US" sz="2800" i="1">
                <a:latin typeface="Courier New" panose="02070309020205020404" pitchFamily="49" charset="0"/>
              </a:rPr>
              <a:t>exp</a:t>
            </a:r>
            <a:r>
              <a:rPr lang="en-US" altLang="en-US" sz="2800" b="1" i="1">
                <a:latin typeface="Courier New" panose="02070309020205020404" pitchFamily="49" charset="0"/>
              </a:rPr>
              <a:t>n</a:t>
            </a:r>
            <a:r>
              <a:rPr lang="en-US" altLang="en-US" sz="2800"/>
              <a:t>. </a:t>
            </a:r>
          </a:p>
          <a:p>
            <a:pPr marL="609600" indent="-609600">
              <a:lnSpc>
                <a:spcPct val="90000"/>
              </a:lnSpc>
              <a:buClr>
                <a:schemeClr val="tx1"/>
              </a:buClr>
              <a:buFontTx/>
              <a:buAutoNum type="arabicParenR" startAt="2"/>
            </a:pPr>
            <a:r>
              <a:rPr lang="en-US" altLang="en-US" sz="2800"/>
              <a:t>If </a:t>
            </a:r>
            <a:r>
              <a:rPr lang="en-US" altLang="en-US" sz="2800" i="1">
                <a:latin typeface="Courier New" panose="02070309020205020404" pitchFamily="49" charset="0"/>
              </a:rPr>
              <a:t>expression</a:t>
            </a:r>
            <a:r>
              <a:rPr lang="en-US" altLang="en-US" sz="2800"/>
              <a:t> matches value </a:t>
            </a:r>
            <a:r>
              <a:rPr lang="en-US" altLang="en-US" sz="2800" i="1">
                <a:latin typeface="Courier New" panose="02070309020205020404" pitchFamily="49" charset="0"/>
              </a:rPr>
              <a:t>exp</a:t>
            </a:r>
            <a:r>
              <a:rPr lang="en-US" altLang="en-US" sz="2800" b="1" i="1">
                <a:latin typeface="Courier New" panose="02070309020205020404" pitchFamily="49" charset="0"/>
              </a:rPr>
              <a:t>i</a:t>
            </a:r>
            <a:r>
              <a:rPr lang="en-US" altLang="en-US" sz="2800"/>
              <a:t>, the program branches to the statement following </a:t>
            </a:r>
            <a:r>
              <a:rPr lang="en-US" altLang="en-US" sz="2800" i="1">
                <a:latin typeface="Courier New" panose="02070309020205020404" pitchFamily="49" charset="0"/>
              </a:rPr>
              <a:t>exp</a:t>
            </a:r>
            <a:r>
              <a:rPr lang="en-US" altLang="en-US" sz="2800" b="1" i="1">
                <a:latin typeface="Courier New" panose="02070309020205020404" pitchFamily="49" charset="0"/>
              </a:rPr>
              <a:t>i</a:t>
            </a:r>
            <a:r>
              <a:rPr lang="en-US" altLang="en-US" sz="2800"/>
              <a:t> and continues to the end of the </a:t>
            </a:r>
            <a:r>
              <a:rPr lang="en-US" altLang="en-US" sz="2800">
                <a:latin typeface="Courier New" panose="02070309020205020404" pitchFamily="49" charset="0"/>
              </a:rPr>
              <a:t>switch</a:t>
            </a:r>
            <a:endParaRPr lang="en-US" altLang="en-US" sz="2800"/>
          </a:p>
          <a:p>
            <a:pPr marL="609600" indent="-609600">
              <a:lnSpc>
                <a:spcPct val="90000"/>
              </a:lnSpc>
              <a:buClr>
                <a:schemeClr val="tx1"/>
              </a:buClr>
              <a:buFontTx/>
              <a:buAutoNum type="arabicParenR" startAt="2"/>
            </a:pPr>
            <a:r>
              <a:rPr lang="en-US" altLang="en-US" sz="2800"/>
              <a:t>If no matching value is found, the program branches to the statement after </a:t>
            </a:r>
            <a:r>
              <a:rPr lang="en-US" altLang="en-US" sz="2800">
                <a:latin typeface="Courier New" panose="02070309020205020404" pitchFamily="49" charset="0"/>
              </a:rPr>
              <a:t>default:</a:t>
            </a:r>
          </a:p>
        </p:txBody>
      </p:sp>
    </p:spTree>
  </p:cSld>
  <p:clrMapOvr>
    <a:masterClrMapping/>
  </p:clrMapOvr>
  <p:transition spd="med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F20B531-7E69-1C15-EF79-C41206154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EFC71747-6D4B-4966-954F-EF4485922C77}" type="slidenum">
              <a:rPr lang="en-US" altLang="en-US"/>
              <a:pPr/>
              <a:t>201</a:t>
            </a:fld>
            <a:endParaRPr lang="en-US" altLang="en-US"/>
          </a:p>
        </p:txBody>
      </p:sp>
      <p:sp>
        <p:nvSpPr>
          <p:cNvPr id="800770" name="Rectangle 2">
            <a:extLst>
              <a:ext uri="{FF2B5EF4-FFF2-40B4-BE49-F238E27FC236}">
                <a16:creationId xmlns:a16="http://schemas.microsoft.com/office/drawing/2014/main" id="{E485A162-18AC-74E6-D762-984417E2B7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break</a:t>
            </a:r>
            <a:r>
              <a:rPr lang="en-US" altLang="en-US"/>
              <a:t> statement</a:t>
            </a: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800771" name="Rectangle 3">
            <a:extLst>
              <a:ext uri="{FF2B5EF4-FFF2-40B4-BE49-F238E27FC236}">
                <a16:creationId xmlns:a16="http://schemas.microsoft.com/office/drawing/2014/main" id="{EE3BCCCE-B6CD-A286-6919-B902127A1A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828800"/>
            <a:ext cx="8294688" cy="4572000"/>
          </a:xfrm>
        </p:spPr>
        <p:txBody>
          <a:bodyPr/>
          <a:lstStyle/>
          <a:p>
            <a:r>
              <a:rPr lang="en-US" altLang="en-US"/>
              <a:t>Used to exit a </a:t>
            </a:r>
            <a:r>
              <a:rPr lang="en-US" altLang="en-US">
                <a:latin typeface="Courier New" panose="02070309020205020404" pitchFamily="49" charset="0"/>
              </a:rPr>
              <a:t>switch</a:t>
            </a:r>
            <a:r>
              <a:rPr lang="en-US" altLang="en-US"/>
              <a:t> statement</a:t>
            </a:r>
          </a:p>
          <a:p>
            <a:r>
              <a:rPr lang="en-US" altLang="en-US"/>
              <a:t>If it is left out, the program "falls through" the remaining statements in the </a:t>
            </a:r>
            <a:r>
              <a:rPr lang="en-US" altLang="en-US">
                <a:latin typeface="Courier New" panose="02070309020205020404" pitchFamily="49" charset="0"/>
              </a:rPr>
              <a:t>switch</a:t>
            </a:r>
            <a:r>
              <a:rPr lang="en-US" altLang="en-US"/>
              <a:t> statement</a:t>
            </a:r>
          </a:p>
        </p:txBody>
      </p:sp>
    </p:spTree>
  </p:cSld>
  <p:clrMapOvr>
    <a:masterClrMapping/>
  </p:clrMapOvr>
  <p:transition spd="med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7FF3AE-DD00-8BEC-A534-C33A5071C8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3527C56C-D7CF-4F60-B359-BDE6224EDBB0}" type="slidenum">
              <a:rPr lang="en-US" altLang="en-US"/>
              <a:pPr/>
              <a:t>202</a:t>
            </a:fld>
            <a:endParaRPr lang="en-US" altLang="en-US"/>
          </a:p>
        </p:txBody>
      </p:sp>
      <p:pic>
        <p:nvPicPr>
          <p:cNvPr id="802818" name="Picture 2">
            <a:extLst>
              <a:ext uri="{FF2B5EF4-FFF2-40B4-BE49-F238E27FC236}">
                <a16:creationId xmlns:a16="http://schemas.microsoft.com/office/drawing/2014/main" id="{159DD980-21F6-9F54-811F-272FD7E40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524001"/>
            <a:ext cx="5715000" cy="47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1AE0E6-8F23-0153-E3DC-6238F06A5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37ED780E-F446-41BF-9986-F9A48C4B4352}" type="slidenum">
              <a:rPr lang="en-US" altLang="en-US"/>
              <a:pPr/>
              <a:t>203</a:t>
            </a:fld>
            <a:endParaRPr lang="en-US" altLang="en-US"/>
          </a:p>
        </p:txBody>
      </p:sp>
      <p:grpSp>
        <p:nvGrpSpPr>
          <p:cNvPr id="803842" name="Group 2">
            <a:extLst>
              <a:ext uri="{FF2B5EF4-FFF2-40B4-BE49-F238E27FC236}">
                <a16:creationId xmlns:a16="http://schemas.microsoft.com/office/drawing/2014/main" id="{26A99086-F8D0-8730-E914-721205CF3462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1600200"/>
            <a:ext cx="6172200" cy="4629150"/>
            <a:chOff x="1179" y="1230"/>
            <a:chExt cx="3426" cy="2748"/>
          </a:xfrm>
        </p:grpSpPr>
        <p:pic>
          <p:nvPicPr>
            <p:cNvPr id="803843" name="Picture 3">
              <a:extLst>
                <a:ext uri="{FF2B5EF4-FFF2-40B4-BE49-F238E27FC236}">
                  <a16:creationId xmlns:a16="http://schemas.microsoft.com/office/drawing/2014/main" id="{5CC2DE4A-6C95-34B2-479C-F06D0F568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" y="1230"/>
              <a:ext cx="3425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3844" name="Picture 4">
              <a:extLst>
                <a:ext uri="{FF2B5EF4-FFF2-40B4-BE49-F238E27FC236}">
                  <a16:creationId xmlns:a16="http://schemas.microsoft.com/office/drawing/2014/main" id="{1CDA466A-6353-3312-936B-EF8E6CB2D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" y="1842"/>
              <a:ext cx="3426" cy="2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med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67ED92F-12CD-894C-32B7-AB18FF968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7192AD8C-2C67-468E-A32A-4464564B3AF2}" type="slidenum">
              <a:rPr lang="en-US" altLang="en-US"/>
              <a:pPr/>
              <a:t>204</a:t>
            </a:fld>
            <a:endParaRPr lang="en-US" altLang="en-US"/>
          </a:p>
        </p:txBody>
      </p:sp>
      <p:sp>
        <p:nvSpPr>
          <p:cNvPr id="804866" name="Rectangle 2">
            <a:extLst>
              <a:ext uri="{FF2B5EF4-FFF2-40B4-BE49-F238E27FC236}">
                <a16:creationId xmlns:a16="http://schemas.microsoft.com/office/drawing/2014/main" id="{633EA2A9-256E-9434-B33E-52D1688D4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</a:t>
            </a:r>
            <a:r>
              <a:rPr lang="en-US" altLang="en-US">
                <a:latin typeface="Courier New" panose="02070309020205020404" pitchFamily="49" charset="0"/>
              </a:rPr>
              <a:t>switch</a:t>
            </a:r>
            <a:r>
              <a:rPr lang="en-US" altLang="en-US"/>
              <a:t> with a menu</a:t>
            </a:r>
          </a:p>
        </p:txBody>
      </p:sp>
      <p:sp>
        <p:nvSpPr>
          <p:cNvPr id="804867" name="Rectangle 3">
            <a:extLst>
              <a:ext uri="{FF2B5EF4-FFF2-40B4-BE49-F238E27FC236}">
                <a16:creationId xmlns:a16="http://schemas.microsoft.com/office/drawing/2014/main" id="{5D8BCB75-CF65-098C-B5D7-E834F56C86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switch</a:t>
            </a:r>
            <a:r>
              <a:rPr lang="en-US" altLang="en-US"/>
              <a:t> statement is a natural choice for menu-driven program:</a:t>
            </a:r>
          </a:p>
          <a:p>
            <a:pPr lvl="1"/>
            <a:r>
              <a:rPr lang="en-US" altLang="en-US"/>
              <a:t>display the menu</a:t>
            </a:r>
          </a:p>
          <a:p>
            <a:pPr lvl="1"/>
            <a:r>
              <a:rPr lang="en-US" altLang="en-US"/>
              <a:t>then, get the user's menu selection</a:t>
            </a:r>
          </a:p>
          <a:p>
            <a:pPr lvl="1"/>
            <a:r>
              <a:rPr lang="en-US" altLang="en-US"/>
              <a:t>use user input as </a:t>
            </a:r>
            <a:r>
              <a:rPr lang="en-US" altLang="en-US">
                <a:latin typeface="Courier New" panose="02070309020205020404" pitchFamily="49" charset="0"/>
              </a:rPr>
              <a:t>expression</a:t>
            </a:r>
            <a:r>
              <a:rPr lang="en-US" altLang="en-US"/>
              <a:t> in </a:t>
            </a:r>
            <a:r>
              <a:rPr lang="en-US" altLang="en-US">
                <a:latin typeface="Courier New" panose="02070309020205020404" pitchFamily="49" charset="0"/>
              </a:rPr>
              <a:t>switch</a:t>
            </a:r>
            <a:r>
              <a:rPr lang="en-US" altLang="en-US"/>
              <a:t> statement</a:t>
            </a:r>
          </a:p>
          <a:p>
            <a:pPr lvl="1"/>
            <a:r>
              <a:rPr lang="en-US" altLang="en-US"/>
              <a:t>use menu choices as </a:t>
            </a:r>
            <a:r>
              <a:rPr lang="en-US" altLang="en-US" i="1">
                <a:latin typeface="Courier New" panose="02070309020205020404" pitchFamily="49" charset="0"/>
              </a:rPr>
              <a:t>expr</a:t>
            </a:r>
            <a:r>
              <a:rPr lang="en-US" altLang="en-US"/>
              <a:t> in </a:t>
            </a:r>
            <a:r>
              <a:rPr lang="en-US" altLang="en-US">
                <a:latin typeface="Courier New" panose="02070309020205020404" pitchFamily="49" charset="0"/>
              </a:rPr>
              <a:t>case</a:t>
            </a:r>
            <a:r>
              <a:rPr lang="en-US" altLang="en-US"/>
              <a:t> statements</a:t>
            </a:r>
          </a:p>
        </p:txBody>
      </p:sp>
    </p:spTree>
  </p:cSld>
  <p:clrMapOvr>
    <a:masterClrMapping/>
  </p:clrMapOvr>
  <p:transition spd="med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0417C53-EE58-A495-6144-DB04E5CED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4-</a:t>
            </a:r>
            <a:fld id="{C617E460-CB4C-45D4-9EB3-ADFFDC224749}" type="slidenum">
              <a:rPr lang="en-US" altLang="en-US"/>
              <a:pPr/>
              <a:t>205</a:t>
            </a:fld>
            <a:endParaRPr lang="en-US" altLang="en-US"/>
          </a:p>
        </p:txBody>
      </p:sp>
      <p:sp>
        <p:nvSpPr>
          <p:cNvPr id="806914" name="Rectangle 2">
            <a:extLst>
              <a:ext uri="{FF2B5EF4-FFF2-40B4-BE49-F238E27FC236}">
                <a16:creationId xmlns:a16="http://schemas.microsoft.com/office/drawing/2014/main" id="{496C767F-F8C6-9E8A-B275-305E91F8FC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Testing for File Open Errors</a:t>
            </a:r>
          </a:p>
        </p:txBody>
      </p:sp>
      <p:sp>
        <p:nvSpPr>
          <p:cNvPr id="806915" name="Rectangle 3">
            <a:extLst>
              <a:ext uri="{FF2B5EF4-FFF2-40B4-BE49-F238E27FC236}">
                <a16:creationId xmlns:a16="http://schemas.microsoft.com/office/drawing/2014/main" id="{AC2B4001-51B5-5FC4-C47E-EB0D4CB76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1" y="1943100"/>
            <a:ext cx="7999413" cy="37417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Can test a file stream object to detect if an open operation failed: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infile.open("test.txt");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if (!infile)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{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	 cout &lt;&lt; "File open failure!";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}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Can also use the </a:t>
            </a:r>
            <a:r>
              <a:rPr lang="en-US" altLang="en-US" sz="2800">
                <a:latin typeface="Courier New" panose="02070309020205020404" pitchFamily="49" charset="0"/>
              </a:rPr>
              <a:t>fail</a:t>
            </a:r>
            <a:r>
              <a:rPr lang="en-US" altLang="en-US" sz="2800"/>
              <a:t> member function</a:t>
            </a:r>
          </a:p>
        </p:txBody>
      </p:sp>
    </p:spTree>
  </p:cSld>
  <p:clrMapOvr>
    <a:masterClrMapping/>
  </p:clrMapOvr>
  <p:transition spd="med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8AA83A7-E3A2-3F39-7301-7025E70A41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A2CC3ADD-D8F8-4F8A-97AC-5FC817409D83}" type="slidenum">
              <a:rPr lang="en-US" altLang="en-US"/>
              <a:pPr/>
              <a:t>206</a:t>
            </a:fld>
            <a:endParaRPr lang="en-US" altLang="en-US"/>
          </a:p>
        </p:txBody>
      </p:sp>
      <p:sp>
        <p:nvSpPr>
          <p:cNvPr id="723970" name="Rectangle 2">
            <a:extLst>
              <a:ext uri="{FF2B5EF4-FFF2-40B4-BE49-F238E27FC236}">
                <a16:creationId xmlns:a16="http://schemas.microsoft.com/office/drawing/2014/main" id="{0FBD7246-D36B-CCF6-0C86-E2269FE4D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Increment and                  Decrement Operators</a:t>
            </a:r>
          </a:p>
        </p:txBody>
      </p:sp>
      <p:sp>
        <p:nvSpPr>
          <p:cNvPr id="723971" name="Rectangle 3">
            <a:extLst>
              <a:ext uri="{FF2B5EF4-FFF2-40B4-BE49-F238E27FC236}">
                <a16:creationId xmlns:a16="http://schemas.microsoft.com/office/drawing/2014/main" id="{61A23981-8D2A-0B54-B81E-BF6DF121E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++ is the increment operator. </a:t>
            </a:r>
            <a:br>
              <a:rPr lang="en-US" altLang="en-US" sz="2800"/>
            </a:br>
            <a:br>
              <a:rPr lang="en-US" altLang="en-US" sz="2800"/>
            </a:br>
            <a:r>
              <a:rPr lang="en-US" altLang="en-US" sz="2800"/>
              <a:t>It adds one to a variable.</a:t>
            </a:r>
            <a:br>
              <a:rPr lang="en-US" altLang="en-US" sz="2800"/>
            </a:br>
            <a:endParaRPr lang="en-US" altLang="en-US" sz="280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val++; </a:t>
            </a:r>
            <a:r>
              <a:rPr lang="en-US" altLang="en-US" sz="2400"/>
              <a:t>is the same as </a:t>
            </a:r>
            <a:r>
              <a:rPr lang="en-US" altLang="en-US" sz="2400">
                <a:latin typeface="Courier New" panose="02070309020205020404" pitchFamily="49" charset="0"/>
              </a:rPr>
              <a:t>val = val + 1;</a:t>
            </a:r>
            <a:br>
              <a:rPr lang="en-US" altLang="en-US" sz="2400">
                <a:latin typeface="Courier New" panose="02070309020205020404" pitchFamily="49" charset="0"/>
              </a:rPr>
            </a:br>
            <a:endParaRPr lang="en-US" altLang="en-US" sz="240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/>
              <a:t>++ can be used before (prefix) or after (postfix) a variable: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++val;     val++;</a:t>
            </a:r>
          </a:p>
        </p:txBody>
      </p:sp>
    </p:spTree>
  </p:cSld>
  <p:clrMapOvr>
    <a:masterClrMapping/>
  </p:clrMapOvr>
  <p:transition spd="med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DF1D7D7-1B56-4AF0-365B-4F5BF800B1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0A958B64-47DC-439D-8D05-2BB4DF6D931D}" type="slidenum">
              <a:rPr lang="en-US" altLang="en-US"/>
              <a:pPr/>
              <a:t>207</a:t>
            </a:fld>
            <a:endParaRPr lang="en-US" altLang="en-US"/>
          </a:p>
        </p:txBody>
      </p:sp>
      <p:sp>
        <p:nvSpPr>
          <p:cNvPr id="726018" name="Rectangle 2">
            <a:extLst>
              <a:ext uri="{FF2B5EF4-FFF2-40B4-BE49-F238E27FC236}">
                <a16:creationId xmlns:a16="http://schemas.microsoft.com/office/drawing/2014/main" id="{DE6F25EC-37F0-C95A-088A-67290FB9E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Increment and                  Decrement Operators</a:t>
            </a:r>
          </a:p>
        </p:txBody>
      </p:sp>
      <p:sp>
        <p:nvSpPr>
          <p:cNvPr id="726019" name="Rectangle 3">
            <a:extLst>
              <a:ext uri="{FF2B5EF4-FFF2-40B4-BE49-F238E27FC236}">
                <a16:creationId xmlns:a16="http://schemas.microsoft.com/office/drawing/2014/main" id="{D82393DF-0AB4-FAD3-52E2-9E693878BC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b="1">
                <a:latin typeface="Courier New" panose="02070309020205020404" pitchFamily="49" charset="0"/>
              </a:rPr>
              <a:t>--</a:t>
            </a:r>
            <a:r>
              <a:rPr lang="en-US" altLang="en-US" sz="2800"/>
              <a:t> is the decrement operator. </a:t>
            </a:r>
            <a:br>
              <a:rPr lang="en-US" altLang="en-US" sz="2800"/>
            </a:br>
            <a:br>
              <a:rPr lang="en-US" altLang="en-US" sz="2800"/>
            </a:br>
            <a:r>
              <a:rPr lang="en-US" altLang="en-US" sz="2800"/>
              <a:t>It subtracts one from a variable.</a:t>
            </a:r>
            <a:br>
              <a:rPr lang="en-US" altLang="en-US" sz="2800"/>
            </a:br>
            <a:endParaRPr lang="en-US" altLang="en-US" sz="280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val--; </a:t>
            </a:r>
            <a:r>
              <a:rPr lang="en-US" altLang="en-US" sz="2400"/>
              <a:t>is the same as </a:t>
            </a:r>
            <a:r>
              <a:rPr lang="en-US" altLang="en-US" sz="2400">
                <a:latin typeface="Courier New" panose="02070309020205020404" pitchFamily="49" charset="0"/>
              </a:rPr>
              <a:t>val = val - 1;</a:t>
            </a:r>
            <a:br>
              <a:rPr lang="en-US" altLang="en-US" sz="2400">
                <a:latin typeface="Courier New" panose="02070309020205020404" pitchFamily="49" charset="0"/>
              </a:rPr>
            </a:br>
            <a:endParaRPr lang="en-US" altLang="en-US" sz="240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 b="1">
                <a:latin typeface="Courier New" panose="02070309020205020404" pitchFamily="49" charset="0"/>
              </a:rPr>
              <a:t>--</a:t>
            </a:r>
            <a:r>
              <a:rPr lang="en-US" altLang="en-US" sz="2800"/>
              <a:t> can be also used before (prefix) or after (postfix) a variable: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--val;     val--;</a:t>
            </a:r>
          </a:p>
        </p:txBody>
      </p:sp>
    </p:spTree>
  </p:cSld>
  <p:clrMapOvr>
    <a:masterClrMapping/>
  </p:clrMapOvr>
  <p:transition spd="med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E5855B-DD98-2933-B227-79A76E884A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DD971D4A-6701-43AF-9A7D-7F5ECEB1BD4A}" type="slidenum">
              <a:rPr lang="en-US" altLang="en-US"/>
              <a:pPr/>
              <a:t>208</a:t>
            </a:fld>
            <a:endParaRPr lang="en-US" altLang="en-US"/>
          </a:p>
        </p:txBody>
      </p:sp>
      <p:pic>
        <p:nvPicPr>
          <p:cNvPr id="728066" name="Picture 2">
            <a:extLst>
              <a:ext uri="{FF2B5EF4-FFF2-40B4-BE49-F238E27FC236}">
                <a16:creationId xmlns:a16="http://schemas.microsoft.com/office/drawing/2014/main" id="{CC011D7B-4F5A-1C6E-3772-CC00F416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24001"/>
            <a:ext cx="5124450" cy="467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8067" name="Text Box 3">
            <a:extLst>
              <a:ext uri="{FF2B5EF4-FFF2-40B4-BE49-F238E27FC236}">
                <a16:creationId xmlns:a16="http://schemas.microsoft.com/office/drawing/2014/main" id="{C4B6C142-407D-0868-2A2E-F9ECEA98E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6172200"/>
            <a:ext cx="3048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(Program Continues)</a:t>
            </a:r>
          </a:p>
        </p:txBody>
      </p:sp>
    </p:spTree>
  </p:cSld>
  <p:clrMapOvr>
    <a:masterClrMapping/>
  </p:clrMapOvr>
  <p:transition spd="med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45A49E-D183-0F6A-4A07-D25D7695A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AF9A0795-FAD0-4650-B23A-6598EBACC559}" type="slidenum">
              <a:rPr lang="en-US" altLang="en-US"/>
              <a:pPr/>
              <a:t>209</a:t>
            </a:fld>
            <a:endParaRPr lang="en-US" altLang="en-US"/>
          </a:p>
        </p:txBody>
      </p:sp>
      <p:pic>
        <p:nvPicPr>
          <p:cNvPr id="729090" name="Picture 2">
            <a:extLst>
              <a:ext uri="{FF2B5EF4-FFF2-40B4-BE49-F238E27FC236}">
                <a16:creationId xmlns:a16="http://schemas.microsoft.com/office/drawing/2014/main" id="{3A9CDE42-7028-CCE8-66EA-6E8FE6861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4" y="1676401"/>
            <a:ext cx="5538787" cy="417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>
            <a:extLst>
              <a:ext uri="{FF2B5EF4-FFF2-40B4-BE49-F238E27FC236}">
                <a16:creationId xmlns:a16="http://schemas.microsoft.com/office/drawing/2014/main" id="{A50F3E79-1364-4909-70D9-07B1D4129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180976"/>
            <a:ext cx="6748463" cy="1038225"/>
          </a:xfrm>
        </p:spPr>
        <p:txBody>
          <a:bodyPr/>
          <a:lstStyle/>
          <a:p>
            <a:r>
              <a:rPr lang="en-US" altLang="en-US"/>
              <a:t>Program 1-1</a:t>
            </a:r>
          </a:p>
        </p:txBody>
      </p:sp>
      <p:sp>
        <p:nvSpPr>
          <p:cNvPr id="763907" name="Rectangle 3">
            <a:extLst>
              <a:ext uri="{FF2B5EF4-FFF2-40B4-BE49-F238E27FC236}">
                <a16:creationId xmlns:a16="http://schemas.microsoft.com/office/drawing/2014/main" id="{114CAC4D-C61F-D517-C277-593B4562CA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524000"/>
            <a:ext cx="7772400" cy="4953000"/>
          </a:xfrm>
        </p:spPr>
        <p:txBody>
          <a:bodyPr/>
          <a:lstStyle/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1600" dirty="0">
                <a:latin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// This program calculates the user's pay.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 #include &lt;iostream&gt;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 using namespace std;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  int main()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6 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7     double hours, rate, pay;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9     // Get the number of hours worked.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"How many hours did you work? ";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hours;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    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    // Get the hourly pay rate.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"How much do you get paid per hour? ";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&gt;&gt; rate;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    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     // Calculate the pay.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     pay = hours * rate;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    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     // Display the pay.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"You have earned $" &lt;&lt; pay &lt;&lt;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     return 0;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  }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DA7D0C0-FED1-98BA-5F93-C702D39C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8FC98660-A5E0-49C8-9D00-CC79B16C88D8}" type="slidenum">
              <a:rPr lang="en-US" altLang="en-US"/>
              <a:pPr/>
              <a:t>21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23F4560-50AF-C9EE-CF4B-21CBF9B816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80926C2D-1D29-4267-8868-12C76B98A021}" type="slidenum">
              <a:rPr lang="en-US" altLang="en-US"/>
              <a:pPr/>
              <a:t>210</a:t>
            </a:fld>
            <a:endParaRPr lang="en-US" altLang="en-US"/>
          </a:p>
        </p:txBody>
      </p:sp>
      <p:sp>
        <p:nvSpPr>
          <p:cNvPr id="730114" name="Rectangle 2">
            <a:extLst>
              <a:ext uri="{FF2B5EF4-FFF2-40B4-BE49-F238E27FC236}">
                <a16:creationId xmlns:a16="http://schemas.microsoft.com/office/drawing/2014/main" id="{09EF19E4-6EF4-A573-4068-15918556D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Prefix vs. Postfix</a:t>
            </a:r>
          </a:p>
        </p:txBody>
      </p:sp>
      <p:sp>
        <p:nvSpPr>
          <p:cNvPr id="730115" name="Rectangle 3">
            <a:extLst>
              <a:ext uri="{FF2B5EF4-FFF2-40B4-BE49-F238E27FC236}">
                <a16:creationId xmlns:a16="http://schemas.microsoft.com/office/drawing/2014/main" id="{C873F3AC-7526-E16B-461F-92DB528992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 </a:t>
            </a:r>
            <a:r>
              <a:rPr lang="en-US" altLang="en-US">
                <a:latin typeface="Courier New" panose="02070309020205020404" pitchFamily="49" charset="0"/>
              </a:rPr>
              <a:t>++ </a:t>
            </a:r>
            <a:r>
              <a:rPr lang="en-US" altLang="en-US"/>
              <a:t>and</a:t>
            </a:r>
            <a:r>
              <a:rPr lang="en-US" altLang="en-US">
                <a:latin typeface="Courier New" panose="02070309020205020404" pitchFamily="49" charset="0"/>
              </a:rPr>
              <a:t> --</a:t>
            </a:r>
            <a:r>
              <a:rPr lang="en-US" altLang="en-US"/>
              <a:t> operators can be used in complex statements and expressions</a:t>
            </a:r>
          </a:p>
          <a:p>
            <a:pPr>
              <a:lnSpc>
                <a:spcPct val="90000"/>
              </a:lnSpc>
            </a:pPr>
            <a:r>
              <a:rPr lang="en-US" altLang="en-US"/>
              <a:t>In prefix mode (</a:t>
            </a:r>
            <a:r>
              <a:rPr lang="en-US" altLang="en-US">
                <a:latin typeface="Courier New" panose="02070309020205020404" pitchFamily="49" charset="0"/>
              </a:rPr>
              <a:t>++val, --val</a:t>
            </a:r>
            <a:r>
              <a:rPr lang="en-US" altLang="en-US"/>
              <a:t>) the operator increments or decrements, </a:t>
            </a:r>
            <a:r>
              <a:rPr lang="en-US" altLang="en-US" i="1"/>
              <a:t>then</a:t>
            </a:r>
            <a:r>
              <a:rPr lang="en-US" altLang="en-US"/>
              <a:t> returns the value of the variable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In postfix mode (</a:t>
            </a:r>
            <a:r>
              <a:rPr lang="en-US" altLang="en-US">
                <a:latin typeface="Courier New" panose="02070309020205020404" pitchFamily="49" charset="0"/>
              </a:rPr>
              <a:t>val++, val--</a:t>
            </a:r>
            <a:r>
              <a:rPr lang="en-US" altLang="en-US"/>
              <a:t>) the operator returns the value of the variable, </a:t>
            </a:r>
            <a:r>
              <a:rPr lang="en-US" altLang="en-US" i="1"/>
              <a:t>then</a:t>
            </a:r>
            <a:r>
              <a:rPr lang="en-US" altLang="en-US"/>
              <a:t> increments or decrements</a:t>
            </a:r>
          </a:p>
        </p:txBody>
      </p:sp>
    </p:spTree>
  </p:cSld>
  <p:clrMapOvr>
    <a:masterClrMapping/>
  </p:clrMapOvr>
  <p:transition spd="med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8243BA0-2560-D3C1-4A47-DA26FACC47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A2730B9C-AA49-452D-88D0-DB90E183AA9D}" type="slidenum">
              <a:rPr lang="en-US" altLang="en-US"/>
              <a:pPr/>
              <a:t>211</a:t>
            </a:fld>
            <a:endParaRPr lang="en-US" altLang="en-US"/>
          </a:p>
        </p:txBody>
      </p:sp>
      <p:sp>
        <p:nvSpPr>
          <p:cNvPr id="732162" name="Rectangle 2">
            <a:extLst>
              <a:ext uri="{FF2B5EF4-FFF2-40B4-BE49-F238E27FC236}">
                <a16:creationId xmlns:a16="http://schemas.microsoft.com/office/drawing/2014/main" id="{864732EF-40B8-C1B3-F85D-E2DEE1E96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Prefix vs. Postfix - Examples</a:t>
            </a:r>
          </a:p>
        </p:txBody>
      </p:sp>
      <p:sp>
        <p:nvSpPr>
          <p:cNvPr id="732163" name="Rectangle 3">
            <a:extLst>
              <a:ext uri="{FF2B5EF4-FFF2-40B4-BE49-F238E27FC236}">
                <a16:creationId xmlns:a16="http://schemas.microsoft.com/office/drawing/2014/main" id="{232F2BCB-1C86-B47E-B585-E6B2E37CF2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676400"/>
            <a:ext cx="80772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2800"/>
              <a:t>	</a:t>
            </a:r>
            <a:r>
              <a:rPr lang="en-US" altLang="en-US" sz="2800">
                <a:latin typeface="Courier New" panose="02070309020205020404" pitchFamily="49" charset="0"/>
              </a:rPr>
              <a:t>int num, val = 12;</a:t>
            </a:r>
          </a:p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cout &lt;&lt; val++; // displays 12, </a:t>
            </a:r>
          </a:p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			  // val is now 13;</a:t>
            </a:r>
          </a:p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cout &lt;&lt; ++val; // sets val to 14,</a:t>
            </a:r>
          </a:p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                 // then displays it</a:t>
            </a:r>
          </a:p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num = --val;   // sets val to 13,</a:t>
            </a:r>
          </a:p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			  // stores 13 in num</a:t>
            </a:r>
          </a:p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num = val--;   // stores 13 in num,</a:t>
            </a:r>
          </a:p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2800"/>
              <a:t>				    </a:t>
            </a:r>
            <a:r>
              <a:rPr lang="en-US" altLang="en-US" sz="2800">
                <a:latin typeface="Courier New" panose="02070309020205020404" pitchFamily="49" charset="0"/>
              </a:rPr>
              <a:t>// sets val to 12</a:t>
            </a:r>
            <a:endParaRPr lang="en-US" altLang="en-US" sz="2800"/>
          </a:p>
        </p:txBody>
      </p:sp>
    </p:spTree>
  </p:cSld>
  <p:clrMapOvr>
    <a:masterClrMapping/>
  </p:clrMapOvr>
  <p:transition spd="med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4280519-1971-FBAF-C768-E20008415A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664EAB9E-3BF8-4C8D-AA74-577A54348D14}" type="slidenum">
              <a:rPr lang="en-US" altLang="en-US"/>
              <a:pPr/>
              <a:t>212</a:t>
            </a:fld>
            <a:endParaRPr lang="en-US" altLang="en-US"/>
          </a:p>
        </p:txBody>
      </p:sp>
      <p:sp>
        <p:nvSpPr>
          <p:cNvPr id="734210" name="Rectangle 2">
            <a:extLst>
              <a:ext uri="{FF2B5EF4-FFF2-40B4-BE49-F238E27FC236}">
                <a16:creationId xmlns:a16="http://schemas.microsoft.com/office/drawing/2014/main" id="{F87A6A9E-5E83-795D-1D99-E7325B405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153400" cy="1143000"/>
          </a:xfrm>
        </p:spPr>
        <p:txBody>
          <a:bodyPr/>
          <a:lstStyle/>
          <a:p>
            <a:r>
              <a:rPr lang="en-US" altLang="en-US"/>
              <a:t>Notes on Increment, Decrement</a:t>
            </a:r>
          </a:p>
        </p:txBody>
      </p:sp>
      <p:sp>
        <p:nvSpPr>
          <p:cNvPr id="734211" name="Rectangle 3">
            <a:extLst>
              <a:ext uri="{FF2B5EF4-FFF2-40B4-BE49-F238E27FC236}">
                <a16:creationId xmlns:a16="http://schemas.microsoft.com/office/drawing/2014/main" id="{F0C2AF83-0EFD-4EBF-EEDD-67FC5F773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800"/>
              <a:t>Can be used in expressions:</a:t>
            </a:r>
          </a:p>
          <a:p>
            <a:pPr lvl="1"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result = num1++ + --num2;</a:t>
            </a:r>
          </a:p>
          <a:p>
            <a:r>
              <a:rPr lang="en-US" altLang="en-US" sz="2800"/>
              <a:t>Must be applied to something that has a location in memory. Cannot have:</a:t>
            </a:r>
          </a:p>
          <a:p>
            <a:pPr lvl="1"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result = (num1 + num2)++;</a:t>
            </a:r>
          </a:p>
          <a:p>
            <a:r>
              <a:rPr lang="en-US" altLang="en-US" sz="2800"/>
              <a:t>Can be used in relational expressions: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if (++num &gt; limit)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US" sz="2400"/>
              <a:t>	pre- and post-operations will cause different comparisons </a:t>
            </a:r>
          </a:p>
        </p:txBody>
      </p:sp>
    </p:spTree>
  </p:cSld>
  <p:clrMapOvr>
    <a:masterClrMapping/>
  </p:clrMapOvr>
  <p:transition spd="med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9AFD47E-7448-4E1A-86BC-27ED0F3DD8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7BF4FE63-5FA3-4BE5-8927-EB8448947C5E}" type="slidenum">
              <a:rPr lang="en-US" altLang="en-US"/>
              <a:pPr/>
              <a:t>213</a:t>
            </a:fld>
            <a:endParaRPr lang="en-US" altLang="en-US"/>
          </a:p>
        </p:txBody>
      </p:sp>
      <p:sp>
        <p:nvSpPr>
          <p:cNvPr id="736258" name="Rectangle 2">
            <a:extLst>
              <a:ext uri="{FF2B5EF4-FFF2-40B4-BE49-F238E27FC236}">
                <a16:creationId xmlns:a16="http://schemas.microsoft.com/office/drawing/2014/main" id="{F70CE4CC-A330-42DA-7631-D54C6292D5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 to Loops: </a:t>
            </a:r>
            <a:br>
              <a:rPr lang="en-US" altLang="en-US"/>
            </a:br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while</a:t>
            </a:r>
            <a:r>
              <a:rPr lang="en-US" altLang="en-US"/>
              <a:t> Loop</a:t>
            </a:r>
          </a:p>
        </p:txBody>
      </p:sp>
      <p:sp>
        <p:nvSpPr>
          <p:cNvPr id="736259" name="Rectangle 3">
            <a:extLst>
              <a:ext uri="{FF2B5EF4-FFF2-40B4-BE49-F238E27FC236}">
                <a16:creationId xmlns:a16="http://schemas.microsoft.com/office/drawing/2014/main" id="{E70343B6-2148-9970-85E3-0AD8CB20E0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u="sng"/>
              <a:t>Loop</a:t>
            </a:r>
            <a:r>
              <a:rPr lang="en-US" altLang="en-US"/>
              <a:t>: a control structure that causes a statement or statements to repeat</a:t>
            </a:r>
          </a:p>
          <a:p>
            <a:r>
              <a:rPr lang="en-US" altLang="en-US"/>
              <a:t> General format of the </a:t>
            </a:r>
            <a:r>
              <a:rPr lang="en-US" altLang="en-US">
                <a:latin typeface="Courier New" panose="02070309020205020404" pitchFamily="49" charset="0"/>
              </a:rPr>
              <a:t>while</a:t>
            </a:r>
            <a:r>
              <a:rPr lang="en-US" altLang="en-US"/>
              <a:t> loop:</a:t>
            </a:r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while (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>
                <a:latin typeface="Courier New" panose="02070309020205020404" pitchFamily="49" charset="0"/>
              </a:rPr>
              <a:t>)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  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>
                <a:latin typeface="Courier New" panose="02070309020205020404" pitchFamily="49" charset="0"/>
              </a:rPr>
              <a:t>;</a:t>
            </a:r>
            <a:endParaRPr lang="en-US" altLang="en-US"/>
          </a:p>
          <a:p>
            <a:r>
              <a:rPr lang="en-US" altLang="en-US"/>
              <a:t>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>
                <a:latin typeface="Courier New" panose="02070309020205020404" pitchFamily="49" charset="0"/>
              </a:rPr>
              <a:t>;</a:t>
            </a:r>
            <a:r>
              <a:rPr lang="en-US" altLang="en-US"/>
              <a:t> can also be a block of statements enclosed in </a:t>
            </a:r>
            <a:r>
              <a:rPr lang="en-US" altLang="en-US">
                <a:latin typeface="Courier New" panose="02070309020205020404" pitchFamily="49" charset="0"/>
              </a:rPr>
              <a:t>{ }</a:t>
            </a:r>
          </a:p>
        </p:txBody>
      </p:sp>
    </p:spTree>
  </p:cSld>
  <p:clrMapOvr>
    <a:masterClrMapping/>
  </p:clrMapOvr>
  <p:transition spd="med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407FEA4-0D86-0AB4-7DA8-CD29985FCF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673A9A1D-4EE4-4DF9-8E88-D51E460A7875}" type="slidenum">
              <a:rPr lang="en-US" altLang="en-US"/>
              <a:pPr/>
              <a:t>214</a:t>
            </a:fld>
            <a:endParaRPr lang="en-US" altLang="en-US"/>
          </a:p>
        </p:txBody>
      </p:sp>
      <p:sp>
        <p:nvSpPr>
          <p:cNvPr id="738306" name="Rectangle 2">
            <a:extLst>
              <a:ext uri="{FF2B5EF4-FFF2-40B4-BE49-F238E27FC236}">
                <a16:creationId xmlns:a16="http://schemas.microsoft.com/office/drawing/2014/main" id="{F1D2D6EE-86D7-9871-4A18-D12A57DF9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while</a:t>
            </a:r>
            <a:r>
              <a:rPr lang="en-US" altLang="en-US"/>
              <a:t> Loop – How It Works</a:t>
            </a:r>
          </a:p>
        </p:txBody>
      </p:sp>
      <p:sp>
        <p:nvSpPr>
          <p:cNvPr id="738307" name="Rectangle 3">
            <a:extLst>
              <a:ext uri="{FF2B5EF4-FFF2-40B4-BE49-F238E27FC236}">
                <a16:creationId xmlns:a16="http://schemas.microsoft.com/office/drawing/2014/main" id="{5DF620D9-FE5A-44B1-B32C-CD69EDF7B6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Clr>
                <a:srgbClr val="3333CC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while (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>
                <a:latin typeface="Courier New" panose="02070309020205020404" pitchFamily="49" charset="0"/>
              </a:rPr>
              <a:t>)</a:t>
            </a:r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  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>
                <a:latin typeface="Courier New" panose="02070309020205020404" pitchFamily="49" charset="0"/>
              </a:rPr>
              <a:t>;</a:t>
            </a:r>
            <a:endParaRPr lang="en-US" altLang="en-US"/>
          </a:p>
          <a:p>
            <a:r>
              <a:rPr lang="en-US" altLang="en-US"/>
              <a:t> 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/>
              <a:t> is evaluated</a:t>
            </a:r>
          </a:p>
          <a:p>
            <a:pPr lvl="1"/>
            <a:r>
              <a:rPr lang="en-US" altLang="en-US"/>
              <a:t>if </a:t>
            </a:r>
            <a:r>
              <a:rPr lang="en-US" altLang="en-US">
                <a:latin typeface="Courier New" panose="02070309020205020404" pitchFamily="49" charset="0"/>
              </a:rPr>
              <a:t>true</a:t>
            </a:r>
            <a:r>
              <a:rPr lang="en-US" altLang="en-US"/>
              <a:t>, then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/>
              <a:t> is executed, and 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/>
              <a:t> is evaluated again</a:t>
            </a:r>
          </a:p>
          <a:p>
            <a:pPr lvl="1"/>
            <a:r>
              <a:rPr lang="en-US" altLang="en-US"/>
              <a:t>if </a:t>
            </a:r>
            <a:r>
              <a:rPr lang="en-US" altLang="en-US">
                <a:latin typeface="Courier New" panose="02070309020205020404" pitchFamily="49" charset="0"/>
              </a:rPr>
              <a:t>false</a:t>
            </a:r>
            <a:r>
              <a:rPr lang="en-US" altLang="en-US"/>
              <a:t>, then the the loop is finished and program statements following </a:t>
            </a:r>
            <a:r>
              <a:rPr lang="en-US" altLang="en-US" i="1">
                <a:latin typeface="Courier New" panose="02070309020205020404" pitchFamily="49" charset="0"/>
              </a:rPr>
              <a:t>statement</a:t>
            </a:r>
            <a:r>
              <a:rPr lang="en-US" altLang="en-US"/>
              <a:t> execute</a:t>
            </a:r>
          </a:p>
        </p:txBody>
      </p:sp>
    </p:spTree>
  </p:cSld>
  <p:clrMapOvr>
    <a:masterClrMapping/>
  </p:clrMapOvr>
  <p:transition spd="med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14BD5EE-AA60-5C88-0D86-96CE21954C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87BD3D2E-0061-4D14-9917-ED0322E76CF7}" type="slidenum">
              <a:rPr lang="en-US" altLang="en-US"/>
              <a:pPr/>
              <a:t>215</a:t>
            </a:fld>
            <a:endParaRPr lang="en-US" altLang="en-US"/>
          </a:p>
        </p:txBody>
      </p:sp>
      <p:sp>
        <p:nvSpPr>
          <p:cNvPr id="740354" name="Rectangle 2">
            <a:extLst>
              <a:ext uri="{FF2B5EF4-FFF2-40B4-BE49-F238E27FC236}">
                <a16:creationId xmlns:a16="http://schemas.microsoft.com/office/drawing/2014/main" id="{D209D30F-8E6F-9BE4-F890-4DC4A8ED1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Logic of a </a:t>
            </a:r>
            <a:r>
              <a:rPr lang="en-US" altLang="en-US">
                <a:latin typeface="Courier New" panose="02070309020205020404" pitchFamily="49" charset="0"/>
              </a:rPr>
              <a:t>while</a:t>
            </a:r>
            <a:r>
              <a:rPr lang="en-US" altLang="en-US"/>
              <a:t> Loop</a:t>
            </a:r>
          </a:p>
        </p:txBody>
      </p:sp>
      <p:pic>
        <p:nvPicPr>
          <p:cNvPr id="740355" name="Picture 3">
            <a:extLst>
              <a:ext uri="{FF2B5EF4-FFF2-40B4-BE49-F238E27FC236}">
                <a16:creationId xmlns:a16="http://schemas.microsoft.com/office/drawing/2014/main" id="{93DBC136-639F-B6D8-C6BF-EEF063B6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33601"/>
            <a:ext cx="4191000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019CF-CB9C-E227-6022-E73A6B34A1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196E6918-75C2-496E-A43E-D0CF0F5851AF}" type="slidenum">
              <a:rPr lang="en-US" altLang="en-US"/>
              <a:pPr/>
              <a:t>216</a:t>
            </a:fld>
            <a:endParaRPr lang="en-US" altLang="en-US"/>
          </a:p>
        </p:txBody>
      </p:sp>
      <p:pic>
        <p:nvPicPr>
          <p:cNvPr id="741378" name="Picture 2">
            <a:extLst>
              <a:ext uri="{FF2B5EF4-FFF2-40B4-BE49-F238E27FC236}">
                <a16:creationId xmlns:a16="http://schemas.microsoft.com/office/drawing/2014/main" id="{768AEBA5-8B3A-35B3-B9CD-4A76BD35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1600201"/>
            <a:ext cx="4862513" cy="448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881D5AB-7C51-ED2D-A33B-1F94CD99E8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33F6D17B-C78C-4257-B99D-7A1A763B859F}" type="slidenum">
              <a:rPr lang="en-US" altLang="en-US"/>
              <a:pPr/>
              <a:t>217</a:t>
            </a:fld>
            <a:endParaRPr lang="en-US" altLang="en-US"/>
          </a:p>
        </p:txBody>
      </p:sp>
      <p:sp>
        <p:nvSpPr>
          <p:cNvPr id="742402" name="Rectangle 2">
            <a:extLst>
              <a:ext uri="{FF2B5EF4-FFF2-40B4-BE49-F238E27FC236}">
                <a16:creationId xmlns:a16="http://schemas.microsoft.com/office/drawing/2014/main" id="{EC74B79E-BEAF-EF65-8359-25B08A8A3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the Loop in Lines                                       9 through 13 Works </a:t>
            </a:r>
          </a:p>
        </p:txBody>
      </p:sp>
      <p:pic>
        <p:nvPicPr>
          <p:cNvPr id="742403" name="Picture 3">
            <a:extLst>
              <a:ext uri="{FF2B5EF4-FFF2-40B4-BE49-F238E27FC236}">
                <a16:creationId xmlns:a16="http://schemas.microsoft.com/office/drawing/2014/main" id="{6157FA60-D936-5F31-795C-325DC01FF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55626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C47AF99-3ED4-0BE9-8C40-1889D12E7D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EF37DB26-856B-4B93-A744-0F3C8208A25B}" type="slidenum">
              <a:rPr lang="en-US" altLang="en-US"/>
              <a:pPr/>
              <a:t>218</a:t>
            </a:fld>
            <a:endParaRPr lang="en-US" altLang="en-US"/>
          </a:p>
        </p:txBody>
      </p:sp>
      <p:sp>
        <p:nvSpPr>
          <p:cNvPr id="743426" name="Rectangle 2">
            <a:extLst>
              <a:ext uri="{FF2B5EF4-FFF2-40B4-BE49-F238E27FC236}">
                <a16:creationId xmlns:a16="http://schemas.microsoft.com/office/drawing/2014/main" id="{5FDF9E20-81E9-90B6-5CCA-1E80DBCEC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Flowchart of the Loop</a:t>
            </a:r>
          </a:p>
        </p:txBody>
      </p:sp>
      <p:pic>
        <p:nvPicPr>
          <p:cNvPr id="743427" name="Picture 3">
            <a:extLst>
              <a:ext uri="{FF2B5EF4-FFF2-40B4-BE49-F238E27FC236}">
                <a16:creationId xmlns:a16="http://schemas.microsoft.com/office/drawing/2014/main" id="{26BCC8A9-A0A0-5071-C1CA-606773EF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09801"/>
            <a:ext cx="62484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47799D6-537D-55D3-7E4A-7E71834646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E1FA6204-437C-46ED-B272-AB24857D6A44}" type="slidenum">
              <a:rPr lang="en-US" altLang="en-US"/>
              <a:pPr/>
              <a:t>219</a:t>
            </a:fld>
            <a:endParaRPr lang="en-US" altLang="en-US"/>
          </a:p>
        </p:txBody>
      </p:sp>
      <p:sp>
        <p:nvSpPr>
          <p:cNvPr id="744450" name="Rectangle 2">
            <a:extLst>
              <a:ext uri="{FF2B5EF4-FFF2-40B4-BE49-F238E27FC236}">
                <a16:creationId xmlns:a16="http://schemas.microsoft.com/office/drawing/2014/main" id="{1FC7F10A-794A-D0C3-1157-1136B3856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while</a:t>
            </a:r>
            <a:r>
              <a:rPr lang="en-US" altLang="en-US"/>
              <a:t> is a Pretest Loop</a:t>
            </a:r>
          </a:p>
        </p:txBody>
      </p:sp>
      <p:sp>
        <p:nvSpPr>
          <p:cNvPr id="744451" name="Rectangle 3">
            <a:extLst>
              <a:ext uri="{FF2B5EF4-FFF2-40B4-BE49-F238E27FC236}">
                <a16:creationId xmlns:a16="http://schemas.microsoft.com/office/drawing/2014/main" id="{ED3D7D4A-B935-C92F-4429-D182CCA75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/>
              <a:t> is evaluated before the loop executes. The following loop will never execute:</a:t>
            </a:r>
            <a:br>
              <a:rPr lang="en-US" altLang="en-US"/>
            </a:br>
            <a:br>
              <a:rPr lang="en-US" altLang="en-US"/>
            </a:br>
            <a:r>
              <a:rPr lang="en-US" altLang="en-US">
                <a:latin typeface="Courier New" panose="02070309020205020404" pitchFamily="49" charset="0"/>
              </a:rPr>
              <a:t>int number = 6;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while (number &lt;= 5)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{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cout &lt;&lt; "Hello\n";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number++;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>
            <a:extLst>
              <a:ext uri="{FF2B5EF4-FFF2-40B4-BE49-F238E27FC236}">
                <a16:creationId xmlns:a16="http://schemas.microsoft.com/office/drawing/2014/main" id="{55E7B1F5-3C43-5528-A6B8-642E592E99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 Words</a:t>
            </a:r>
          </a:p>
        </p:txBody>
      </p:sp>
      <p:sp>
        <p:nvSpPr>
          <p:cNvPr id="765955" name="Rectangle 3">
            <a:extLst>
              <a:ext uri="{FF2B5EF4-FFF2-40B4-BE49-F238E27FC236}">
                <a16:creationId xmlns:a16="http://schemas.microsoft.com/office/drawing/2014/main" id="{DAD07623-3FDC-CE5E-D57A-46EA4B3E63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Also known as </a:t>
            </a:r>
            <a:r>
              <a:rPr lang="en-US" altLang="en-US" u="sng"/>
              <a:t>reserved words</a:t>
            </a:r>
            <a:endParaRPr lang="en-US" altLang="en-US"/>
          </a:p>
          <a:p>
            <a:r>
              <a:rPr lang="en-US" altLang="en-US"/>
              <a:t>Have a special meaning in C++</a:t>
            </a:r>
          </a:p>
          <a:p>
            <a:r>
              <a:rPr lang="en-US" altLang="en-US"/>
              <a:t>Can not be used for any other purpose</a:t>
            </a:r>
          </a:p>
          <a:p>
            <a:r>
              <a:rPr lang="en-US" altLang="en-US"/>
              <a:t>Key words in the Program 1-1: </a:t>
            </a:r>
            <a:r>
              <a:rPr lang="en-US" altLang="en-US">
                <a:latin typeface="Courier New" panose="02070309020205020404" pitchFamily="49" charset="0"/>
              </a:rPr>
              <a:t>using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</a:rPr>
              <a:t>namespace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</a:rPr>
              <a:t>int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</a:rPr>
              <a:t>double</a:t>
            </a:r>
            <a:r>
              <a:rPr lang="en-US" altLang="en-US"/>
              <a:t>, and </a:t>
            </a:r>
            <a:r>
              <a:rPr lang="en-US" altLang="en-US">
                <a:latin typeface="Courier New" panose="02070309020205020404" pitchFamily="49" charset="0"/>
              </a:rPr>
              <a:t>return</a:t>
            </a:r>
            <a:r>
              <a:rPr lang="en-US" altLang="en-US"/>
              <a:t>.</a:t>
            </a:r>
          </a:p>
          <a:p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4D7B3B7-C954-CFA3-A89F-CBB0A37B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0FF17B72-42E3-47F2-8985-08449C3AA2A1}" type="slidenum">
              <a:rPr lang="en-US" altLang="en-US"/>
              <a:pPr/>
              <a:t>22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594B5EA-EB74-7031-1F5C-580D30E09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FFD4C3F0-E41B-483E-8FCD-E9B3B713A7B7}" type="slidenum">
              <a:rPr lang="en-US" altLang="en-US"/>
              <a:pPr/>
              <a:t>220</a:t>
            </a:fld>
            <a:endParaRPr lang="en-US" altLang="en-US"/>
          </a:p>
        </p:txBody>
      </p:sp>
      <p:sp>
        <p:nvSpPr>
          <p:cNvPr id="745474" name="Rectangle 2">
            <a:extLst>
              <a:ext uri="{FF2B5EF4-FFF2-40B4-BE49-F238E27FC236}">
                <a16:creationId xmlns:a16="http://schemas.microsoft.com/office/drawing/2014/main" id="{F8AF85B5-8CF1-80B8-CDAE-59BF89F7EB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Watch Out for Infinite Loops</a:t>
            </a:r>
          </a:p>
        </p:txBody>
      </p:sp>
      <p:sp>
        <p:nvSpPr>
          <p:cNvPr id="745475" name="Rectangle 3">
            <a:extLst>
              <a:ext uri="{FF2B5EF4-FFF2-40B4-BE49-F238E27FC236}">
                <a16:creationId xmlns:a16="http://schemas.microsoft.com/office/drawing/2014/main" id="{168DA4DE-223A-31D0-B1ED-C93782D80D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r>
              <a:rPr lang="en-US" altLang="en-US"/>
              <a:t>The loop must contain code to make 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/>
              <a:t> become </a:t>
            </a:r>
            <a:r>
              <a:rPr lang="en-US" altLang="en-US">
                <a:latin typeface="Courier New" panose="02070309020205020404" pitchFamily="49" charset="0"/>
              </a:rPr>
              <a:t>false</a:t>
            </a:r>
          </a:p>
          <a:p>
            <a:r>
              <a:rPr lang="en-US" altLang="en-US"/>
              <a:t>Otherwise, the loop will have no way of stopping</a:t>
            </a:r>
          </a:p>
          <a:p>
            <a:r>
              <a:rPr lang="en-US" altLang="en-US"/>
              <a:t>Such a loop is called an </a:t>
            </a:r>
            <a:r>
              <a:rPr lang="en-US" altLang="en-US" i="1"/>
              <a:t>infinite loop</a:t>
            </a:r>
            <a:r>
              <a:rPr lang="en-US" altLang="en-US"/>
              <a:t>, because it will repeat an infinite number of times</a:t>
            </a:r>
          </a:p>
        </p:txBody>
      </p:sp>
    </p:spTree>
  </p:cSld>
  <p:clrMapOvr>
    <a:masterClrMapping/>
  </p:clrMapOvr>
  <p:transition spd="med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717952E-C66A-8670-F489-D6F8E325D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676111C7-05AF-4A49-9FCF-E921C1DCCDBC}" type="slidenum">
              <a:rPr lang="en-US" altLang="en-US"/>
              <a:pPr/>
              <a:t>221</a:t>
            </a:fld>
            <a:endParaRPr lang="en-US" altLang="en-US"/>
          </a:p>
        </p:txBody>
      </p:sp>
      <p:sp>
        <p:nvSpPr>
          <p:cNvPr id="746498" name="Rectangle 2">
            <a:extLst>
              <a:ext uri="{FF2B5EF4-FFF2-40B4-BE49-F238E27FC236}">
                <a16:creationId xmlns:a16="http://schemas.microsoft.com/office/drawing/2014/main" id="{8461FD51-7A82-F17B-6D6E-2FDD11053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Infinite Loop</a:t>
            </a:r>
          </a:p>
        </p:txBody>
      </p:sp>
      <p:sp>
        <p:nvSpPr>
          <p:cNvPr id="746499" name="Text Box 3">
            <a:extLst>
              <a:ext uri="{FF2B5EF4-FFF2-40B4-BE49-F238E27FC236}">
                <a16:creationId xmlns:a16="http://schemas.microsoft.com/office/drawing/2014/main" id="{3BF5C1CC-501F-D85C-A5C5-B4B1657E6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057401"/>
            <a:ext cx="59436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>
                <a:latin typeface="Courier New" panose="02070309020205020404" pitchFamily="49" charset="0"/>
              </a:rPr>
              <a:t>int number = 1;</a:t>
            </a:r>
            <a:br>
              <a:rPr lang="en-US" altLang="en-US" sz="3200">
                <a:latin typeface="Courier New" panose="02070309020205020404" pitchFamily="49" charset="0"/>
              </a:rPr>
            </a:br>
            <a:r>
              <a:rPr lang="en-US" altLang="en-US" sz="3200">
                <a:latin typeface="Courier New" panose="02070309020205020404" pitchFamily="49" charset="0"/>
              </a:rPr>
              <a:t>while (number &lt;= 5)</a:t>
            </a:r>
            <a:br>
              <a:rPr lang="en-US" altLang="en-US" sz="3200">
                <a:latin typeface="Courier New" panose="02070309020205020404" pitchFamily="49" charset="0"/>
              </a:rPr>
            </a:br>
            <a:r>
              <a:rPr lang="en-US" altLang="en-US" sz="3200">
                <a:latin typeface="Courier New" panose="02070309020205020404" pitchFamily="49" charset="0"/>
              </a:rPr>
              <a:t>{</a:t>
            </a:r>
            <a:br>
              <a:rPr lang="en-US" altLang="en-US" sz="3200">
                <a:latin typeface="Courier New" panose="02070309020205020404" pitchFamily="49" charset="0"/>
              </a:rPr>
            </a:br>
            <a:r>
              <a:rPr lang="en-US" altLang="en-US" sz="3200">
                <a:latin typeface="Courier New" panose="02070309020205020404" pitchFamily="49" charset="0"/>
              </a:rPr>
              <a:t>   cout &lt;&lt; "Hello\n";</a:t>
            </a:r>
            <a:br>
              <a:rPr lang="en-US" altLang="en-US" sz="3200">
                <a:latin typeface="Courier New" panose="02070309020205020404" pitchFamily="49" charset="0"/>
              </a:rPr>
            </a:br>
            <a:r>
              <a:rPr lang="en-US" altLang="en-US" sz="3200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0548939-4BE3-76C1-D52C-77C2AC1FE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74327E01-8D3E-48A3-9046-E2EF917A0EF2}" type="slidenum">
              <a:rPr lang="en-US" altLang="en-US"/>
              <a:pPr/>
              <a:t>222</a:t>
            </a:fld>
            <a:endParaRPr lang="en-US" altLang="en-US"/>
          </a:p>
        </p:txBody>
      </p:sp>
      <p:sp>
        <p:nvSpPr>
          <p:cNvPr id="747522" name="Rectangle 2">
            <a:extLst>
              <a:ext uri="{FF2B5EF4-FFF2-40B4-BE49-F238E27FC236}">
                <a16:creationId xmlns:a16="http://schemas.microsoft.com/office/drawing/2014/main" id="{139D7584-8121-2515-0425-A01EF34AF5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the </a:t>
            </a:r>
            <a:r>
              <a:rPr lang="en-US" altLang="en-US">
                <a:latin typeface="Courier New" panose="02070309020205020404" pitchFamily="49" charset="0"/>
              </a:rPr>
              <a:t>while</a:t>
            </a:r>
            <a:r>
              <a:rPr lang="en-US" altLang="en-US"/>
              <a:t> Loop for                 Input Validation</a:t>
            </a:r>
          </a:p>
        </p:txBody>
      </p:sp>
      <p:sp>
        <p:nvSpPr>
          <p:cNvPr id="747523" name="Rectangle 3">
            <a:extLst>
              <a:ext uri="{FF2B5EF4-FFF2-40B4-BE49-F238E27FC236}">
                <a16:creationId xmlns:a16="http://schemas.microsoft.com/office/drawing/2014/main" id="{6B3FD517-FEA5-FE7C-D86F-FF95B9F7F4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Input validation is the process of inspecting data that is given to the program as input and determining whether it is valid.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The while loop can be used to create input routines that reject invalid data, and repeat until valid data is entered.</a:t>
            </a:r>
          </a:p>
        </p:txBody>
      </p:sp>
    </p:spTree>
  </p:cSld>
  <p:clrMapOvr>
    <a:masterClrMapping/>
  </p:clrMapOvr>
  <p:transition spd="med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CF4C646-EBEC-CC70-15B6-9DF008D848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7B544E1D-C2DE-4E02-BB76-153D1395CD66}" type="slidenum">
              <a:rPr lang="en-US" altLang="en-US"/>
              <a:pPr/>
              <a:t>223</a:t>
            </a:fld>
            <a:endParaRPr lang="en-US" altLang="en-US"/>
          </a:p>
        </p:txBody>
      </p:sp>
      <p:sp>
        <p:nvSpPr>
          <p:cNvPr id="748546" name="Rectangle 2">
            <a:extLst>
              <a:ext uri="{FF2B5EF4-FFF2-40B4-BE49-F238E27FC236}">
                <a16:creationId xmlns:a16="http://schemas.microsoft.com/office/drawing/2014/main" id="{6E6C3D20-C9C8-FEC8-81E8-9A2782C032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the </a:t>
            </a:r>
            <a:r>
              <a:rPr lang="en-US" altLang="en-US">
                <a:latin typeface="Courier New" panose="02070309020205020404" pitchFamily="49" charset="0"/>
              </a:rPr>
              <a:t>while</a:t>
            </a:r>
            <a:r>
              <a:rPr lang="en-US" altLang="en-US"/>
              <a:t> Loop for                 Input Validation</a:t>
            </a:r>
          </a:p>
        </p:txBody>
      </p:sp>
      <p:sp>
        <p:nvSpPr>
          <p:cNvPr id="748547" name="Rectangle 3">
            <a:extLst>
              <a:ext uri="{FF2B5EF4-FFF2-40B4-BE49-F238E27FC236}">
                <a16:creationId xmlns:a16="http://schemas.microsoft.com/office/drawing/2014/main" id="{1EC68820-5AE2-2CC5-4202-2935AF526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897063"/>
            <a:ext cx="8305800" cy="1143000"/>
          </a:xfrm>
        </p:spPr>
        <p:txBody>
          <a:bodyPr/>
          <a:lstStyle/>
          <a:p>
            <a:r>
              <a:rPr lang="en-US" altLang="en-US"/>
              <a:t>Here's the general approach, in pseudocode:</a:t>
            </a:r>
          </a:p>
        </p:txBody>
      </p:sp>
      <p:sp>
        <p:nvSpPr>
          <p:cNvPr id="748548" name="Text Box 4">
            <a:extLst>
              <a:ext uri="{FF2B5EF4-FFF2-40B4-BE49-F238E27FC236}">
                <a16:creationId xmlns:a16="http://schemas.microsoft.com/office/drawing/2014/main" id="{42CF0AEF-D6E5-289C-6B0E-83F5CACDF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429001"/>
            <a:ext cx="6781800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i="1">
                <a:latin typeface="Times New Roman" panose="02020603050405020304" pitchFamily="18" charset="0"/>
              </a:rPr>
              <a:t>Read an item of input.</a:t>
            </a:r>
            <a:br>
              <a:rPr lang="en-US" altLang="en-US" sz="2800" i="1">
                <a:latin typeface="Times New Roman" panose="02020603050405020304" pitchFamily="18" charset="0"/>
              </a:rPr>
            </a:br>
            <a:r>
              <a:rPr lang="en-US" altLang="en-US" sz="2800" i="1">
                <a:latin typeface="Times New Roman" panose="02020603050405020304" pitchFamily="18" charset="0"/>
              </a:rPr>
              <a:t>While the input is invalid</a:t>
            </a:r>
            <a:br>
              <a:rPr lang="en-US" altLang="en-US" sz="2800" i="1">
                <a:latin typeface="Times New Roman" panose="02020603050405020304" pitchFamily="18" charset="0"/>
              </a:rPr>
            </a:br>
            <a:r>
              <a:rPr lang="en-US" altLang="en-US" sz="2800" i="1">
                <a:latin typeface="Times New Roman" panose="02020603050405020304" pitchFamily="18" charset="0"/>
              </a:rPr>
              <a:t>     Display an error message.</a:t>
            </a:r>
            <a:br>
              <a:rPr lang="en-US" altLang="en-US" sz="2800" i="1">
                <a:latin typeface="Times New Roman" panose="02020603050405020304" pitchFamily="18" charset="0"/>
              </a:rPr>
            </a:br>
            <a:r>
              <a:rPr lang="en-US" altLang="en-US" sz="2800" i="1">
                <a:latin typeface="Times New Roman" panose="02020603050405020304" pitchFamily="18" charset="0"/>
              </a:rPr>
              <a:t>     Read the input again.</a:t>
            </a:r>
            <a:br>
              <a:rPr lang="en-US" altLang="en-US" sz="2800" i="1">
                <a:latin typeface="Times New Roman" panose="02020603050405020304" pitchFamily="18" charset="0"/>
              </a:rPr>
            </a:br>
            <a:r>
              <a:rPr lang="en-US" altLang="en-US" sz="2800" i="1">
                <a:latin typeface="Times New Roman" panose="02020603050405020304" pitchFamily="18" charset="0"/>
              </a:rPr>
              <a:t>End While</a:t>
            </a:r>
          </a:p>
        </p:txBody>
      </p:sp>
    </p:spTree>
  </p:cSld>
  <p:clrMapOvr>
    <a:masterClrMapping/>
  </p:clrMapOvr>
  <p:transition spd="med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DAB8564-3408-2B27-7484-4EF4E8FAED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B456C88C-9378-4CA3-BBC4-6FCA859DFBB4}" type="slidenum">
              <a:rPr lang="en-US" altLang="en-US"/>
              <a:pPr/>
              <a:t>224</a:t>
            </a:fld>
            <a:endParaRPr lang="en-US" altLang="en-US"/>
          </a:p>
        </p:txBody>
      </p:sp>
      <p:sp>
        <p:nvSpPr>
          <p:cNvPr id="749570" name="Rectangle 2">
            <a:extLst>
              <a:ext uri="{FF2B5EF4-FFF2-40B4-BE49-F238E27FC236}">
                <a16:creationId xmlns:a16="http://schemas.microsoft.com/office/drawing/2014/main" id="{51BB788D-1D7B-F160-BFBE-7FEE4D4017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Validation Example</a:t>
            </a:r>
          </a:p>
        </p:txBody>
      </p:sp>
      <p:sp>
        <p:nvSpPr>
          <p:cNvPr id="749571" name="Text Box 3">
            <a:extLst>
              <a:ext uri="{FF2B5EF4-FFF2-40B4-BE49-F238E27FC236}">
                <a16:creationId xmlns:a16="http://schemas.microsoft.com/office/drawing/2014/main" id="{9EE13075-02E8-1886-EB7A-02569BF37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209800"/>
            <a:ext cx="85344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Courier New" panose="02070309020205020404" pitchFamily="49" charset="0"/>
              </a:rPr>
              <a:t>cout &lt;&lt; "Enter a number less than 10: ";</a:t>
            </a:r>
          </a:p>
          <a:p>
            <a:r>
              <a:rPr lang="en-US" altLang="en-US">
                <a:latin typeface="Courier New" panose="02070309020205020404" pitchFamily="49" charset="0"/>
              </a:rPr>
              <a:t>cin &gt;&gt; number;</a:t>
            </a:r>
          </a:p>
          <a:p>
            <a:r>
              <a:rPr lang="en-US" altLang="en-US">
                <a:latin typeface="Courier New" panose="02070309020205020404" pitchFamily="49" charset="0"/>
              </a:rPr>
              <a:t>while (number &gt;= 10)</a:t>
            </a:r>
          </a:p>
          <a:p>
            <a:r>
              <a:rPr lang="en-US" altLang="en-US">
                <a:latin typeface="Courier New" panose="02070309020205020404" pitchFamily="49" charset="0"/>
              </a:rPr>
              <a:t>{</a:t>
            </a:r>
          </a:p>
          <a:p>
            <a:r>
              <a:rPr lang="en-US" altLang="en-US">
                <a:latin typeface="Courier New" panose="02070309020205020404" pitchFamily="49" charset="0"/>
              </a:rPr>
              <a:t>   cout &lt;&lt; "Invalid Entry!"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    &lt;&lt; "Enter a number less than 10: ";</a:t>
            </a:r>
          </a:p>
          <a:p>
            <a:r>
              <a:rPr lang="en-US" altLang="en-US">
                <a:latin typeface="Courier New" panose="02070309020205020404" pitchFamily="49" charset="0"/>
              </a:rPr>
              <a:t>   cin &gt;&gt; number;</a:t>
            </a:r>
          </a:p>
          <a:p>
            <a:r>
              <a:rPr lang="en-US" altLang="en-US">
                <a:latin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20BA983-5FAC-54E6-10E2-977CBD8B1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D6B704AB-F6B9-4271-88E0-599F2CC733C1}" type="slidenum">
              <a:rPr lang="en-US" altLang="en-US"/>
              <a:pPr/>
              <a:t>225</a:t>
            </a:fld>
            <a:endParaRPr lang="en-US" altLang="en-US"/>
          </a:p>
        </p:txBody>
      </p:sp>
      <p:sp>
        <p:nvSpPr>
          <p:cNvPr id="750594" name="Rectangle 2">
            <a:extLst>
              <a:ext uri="{FF2B5EF4-FFF2-40B4-BE49-F238E27FC236}">
                <a16:creationId xmlns:a16="http://schemas.microsoft.com/office/drawing/2014/main" id="{321D7951-CE5F-0F6F-B14B-FB374F9566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Flowchart</a:t>
            </a:r>
          </a:p>
        </p:txBody>
      </p:sp>
      <p:pic>
        <p:nvPicPr>
          <p:cNvPr id="750595" name="Picture 3">
            <a:extLst>
              <a:ext uri="{FF2B5EF4-FFF2-40B4-BE49-F238E27FC236}">
                <a16:creationId xmlns:a16="http://schemas.microsoft.com/office/drawing/2014/main" id="{94B202DD-F37B-4E06-696B-9DDF57D0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817688"/>
            <a:ext cx="4800600" cy="328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D63A966-73E4-6431-F273-9BB01E3A28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DB8408EE-97FE-41A9-8278-F6270CE569CD}" type="slidenum">
              <a:rPr lang="en-US" altLang="en-US"/>
              <a:pPr/>
              <a:t>226</a:t>
            </a:fld>
            <a:endParaRPr lang="en-US" altLang="en-US"/>
          </a:p>
        </p:txBody>
      </p:sp>
      <p:sp>
        <p:nvSpPr>
          <p:cNvPr id="751618" name="Rectangle 2">
            <a:extLst>
              <a:ext uri="{FF2B5EF4-FFF2-40B4-BE49-F238E27FC236}">
                <a16:creationId xmlns:a16="http://schemas.microsoft.com/office/drawing/2014/main" id="{19FB5AF4-2B96-245D-C065-FECD575419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Validation Example from Program 5-5</a:t>
            </a:r>
          </a:p>
        </p:txBody>
      </p:sp>
      <p:pic>
        <p:nvPicPr>
          <p:cNvPr id="751619" name="Picture 3">
            <a:extLst>
              <a:ext uri="{FF2B5EF4-FFF2-40B4-BE49-F238E27FC236}">
                <a16:creationId xmlns:a16="http://schemas.microsoft.com/office/drawing/2014/main" id="{EC7D218A-BAF0-3725-757E-83BD1A97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25689"/>
            <a:ext cx="6248400" cy="235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C73EBD8-7A78-BD43-D17E-9993EEF8B0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CA33FA4C-1E45-4262-8F4E-9344D4F6C4D9}" type="slidenum">
              <a:rPr lang="en-US" altLang="en-US"/>
              <a:pPr/>
              <a:t>227</a:t>
            </a:fld>
            <a:endParaRPr lang="en-US" altLang="en-US"/>
          </a:p>
        </p:txBody>
      </p:sp>
      <p:sp>
        <p:nvSpPr>
          <p:cNvPr id="752642" name="Rectangle 2">
            <a:extLst>
              <a:ext uri="{FF2B5EF4-FFF2-40B4-BE49-F238E27FC236}">
                <a16:creationId xmlns:a16="http://schemas.microsoft.com/office/drawing/2014/main" id="{6E03293E-EC8F-2747-69BD-57F2E6F641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Counters</a:t>
            </a:r>
          </a:p>
        </p:txBody>
      </p:sp>
      <p:sp>
        <p:nvSpPr>
          <p:cNvPr id="752643" name="Rectangle 3">
            <a:extLst>
              <a:ext uri="{FF2B5EF4-FFF2-40B4-BE49-F238E27FC236}">
                <a16:creationId xmlns:a16="http://schemas.microsoft.com/office/drawing/2014/main" id="{DBB6A262-0733-9CC8-D39A-84D502E280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u="sng"/>
              <a:t>Counter</a:t>
            </a:r>
            <a:r>
              <a:rPr lang="en-US" altLang="en-US"/>
              <a:t>: a variable that is incremented or decremented each time a loop repeats</a:t>
            </a:r>
          </a:p>
          <a:p>
            <a:r>
              <a:rPr lang="en-US" altLang="en-US"/>
              <a:t>Can be used to control execution of the loop (also known as the </a:t>
            </a:r>
            <a:r>
              <a:rPr lang="en-US" altLang="en-US" i="1" u="sng"/>
              <a:t>loop control variable</a:t>
            </a:r>
            <a:r>
              <a:rPr lang="en-US" altLang="en-US"/>
              <a:t>)</a:t>
            </a:r>
          </a:p>
          <a:p>
            <a:r>
              <a:rPr lang="en-US" altLang="en-US"/>
              <a:t>Must be initialized before entering loop</a:t>
            </a:r>
            <a:endParaRPr lang="en-US" altLang="en-US" u="sng"/>
          </a:p>
        </p:txBody>
      </p:sp>
    </p:spTree>
  </p:cSld>
  <p:clrMapOvr>
    <a:masterClrMapping/>
  </p:clrMapOvr>
  <p:transition spd="med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378C19-01D9-5A11-B6AF-FD25DDC0AB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AFF1CF81-48CC-400F-B69F-B2F8EF3D339E}" type="slidenum">
              <a:rPr lang="en-US" altLang="en-US"/>
              <a:pPr/>
              <a:t>228</a:t>
            </a:fld>
            <a:endParaRPr lang="en-US" altLang="en-US"/>
          </a:p>
        </p:txBody>
      </p:sp>
      <p:grpSp>
        <p:nvGrpSpPr>
          <p:cNvPr id="754693" name="Group 5">
            <a:extLst>
              <a:ext uri="{FF2B5EF4-FFF2-40B4-BE49-F238E27FC236}">
                <a16:creationId xmlns:a16="http://schemas.microsoft.com/office/drawing/2014/main" id="{9BC08139-2E8E-FCBF-E46E-44A4EAB86548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1562101"/>
            <a:ext cx="6477000" cy="4449763"/>
            <a:chOff x="144" y="555"/>
            <a:chExt cx="4704" cy="3232"/>
          </a:xfrm>
        </p:grpSpPr>
        <p:pic>
          <p:nvPicPr>
            <p:cNvPr id="754691" name="Picture 3">
              <a:extLst>
                <a:ext uri="{FF2B5EF4-FFF2-40B4-BE49-F238E27FC236}">
                  <a16:creationId xmlns:a16="http://schemas.microsoft.com/office/drawing/2014/main" id="{D5F45D7B-C7E0-45AF-9F8C-0A6D966842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576"/>
              <a:ext cx="4704" cy="3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4692" name="Picture 4">
              <a:extLst>
                <a:ext uri="{FF2B5EF4-FFF2-40B4-BE49-F238E27FC236}">
                  <a16:creationId xmlns:a16="http://schemas.microsoft.com/office/drawing/2014/main" id="{687D8538-2CB4-00B4-BB33-A1861AE99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555"/>
              <a:ext cx="1536" cy="3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med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BD48E-0102-A35D-9DA3-A5C805FEF4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BA6F77DA-B952-4192-8261-D4C736B5E131}" type="slidenum">
              <a:rPr lang="en-US" altLang="en-US"/>
              <a:pPr/>
              <a:t>229</a:t>
            </a:fld>
            <a:endParaRPr lang="en-US" altLang="en-US"/>
          </a:p>
        </p:txBody>
      </p:sp>
      <p:pic>
        <p:nvPicPr>
          <p:cNvPr id="755714" name="Picture 2">
            <a:extLst>
              <a:ext uri="{FF2B5EF4-FFF2-40B4-BE49-F238E27FC236}">
                <a16:creationId xmlns:a16="http://schemas.microsoft.com/office/drawing/2014/main" id="{9E06A33F-A0F3-89E2-B565-90581D53E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00201"/>
            <a:ext cx="8229600" cy="379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>
            <a:extLst>
              <a:ext uri="{FF2B5EF4-FFF2-40B4-BE49-F238E27FC236}">
                <a16:creationId xmlns:a16="http://schemas.microsoft.com/office/drawing/2014/main" id="{86CDFF6C-F61C-55C1-9DAB-6F8D14EDD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772400" cy="1143000"/>
          </a:xfrm>
        </p:spPr>
        <p:txBody>
          <a:bodyPr/>
          <a:lstStyle/>
          <a:p>
            <a:r>
              <a:rPr lang="en-US" altLang="en-US"/>
              <a:t>Key Words</a:t>
            </a:r>
          </a:p>
        </p:txBody>
      </p:sp>
      <p:sp>
        <p:nvSpPr>
          <p:cNvPr id="768003" name="Rectangle 3">
            <a:extLst>
              <a:ext uri="{FF2B5EF4-FFF2-40B4-BE49-F238E27FC236}">
                <a16:creationId xmlns:a16="http://schemas.microsoft.com/office/drawing/2014/main" id="{5409E9E9-86E5-9A7D-54FB-1F14C9F179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6400" y="1600200"/>
            <a:ext cx="7772400" cy="4876800"/>
          </a:xfrm>
        </p:spPr>
        <p:txBody>
          <a:bodyPr/>
          <a:lstStyle/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// This program calculates the user's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 #include &lt;iostream&gt;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 using namespace std;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  int main()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6  {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7     double hours, rate, pay;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9     // Get the number of hours worked.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    cout &lt;&lt; "How many hours did you work? ";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     cin &gt;&gt; hours;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    // Get the hourly pay rate.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     cout &lt;&lt; "How much do you get paid per hour? ";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    cin &gt;&gt; rate;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     // Calculate the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     pay = hours * rate;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     // Display the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     cout &lt;&lt; "You have earned $" &lt;&lt; pay &lt;&lt; endl;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     return 0;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  }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BCAC284-4BE7-CFEA-EF17-8B7E14E8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56D66F82-17D7-4FC3-A802-2550A6DEF699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768004" name="Oval 4">
            <a:extLst>
              <a:ext uri="{FF2B5EF4-FFF2-40B4-BE49-F238E27FC236}">
                <a16:creationId xmlns:a16="http://schemas.microsoft.com/office/drawing/2014/main" id="{9B587DDB-80DF-69A7-3F55-0DBDB3F3D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981200"/>
            <a:ext cx="8382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05" name="Oval 5">
            <a:extLst>
              <a:ext uri="{FF2B5EF4-FFF2-40B4-BE49-F238E27FC236}">
                <a16:creationId xmlns:a16="http://schemas.microsoft.com/office/drawing/2014/main" id="{02051A51-E7DE-A327-BAE5-E85FF8B23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981200"/>
            <a:ext cx="13716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06" name="Oval 6">
            <a:extLst>
              <a:ext uri="{FF2B5EF4-FFF2-40B4-BE49-F238E27FC236}">
                <a16:creationId xmlns:a16="http://schemas.microsoft.com/office/drawing/2014/main" id="{CFBB7627-E436-8986-BEB8-7A2CC155F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200" y="2362200"/>
            <a:ext cx="5334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08" name="Oval 8">
            <a:extLst>
              <a:ext uri="{FF2B5EF4-FFF2-40B4-BE49-F238E27FC236}">
                <a16:creationId xmlns:a16="http://schemas.microsoft.com/office/drawing/2014/main" id="{80A9418F-ECD1-B526-563F-272D58741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200" y="5943600"/>
            <a:ext cx="9144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09" name="Oval 9">
            <a:extLst>
              <a:ext uri="{FF2B5EF4-FFF2-40B4-BE49-F238E27FC236}">
                <a16:creationId xmlns:a16="http://schemas.microsoft.com/office/drawing/2014/main" id="{2BF33079-53AC-ED06-95B1-A0A2E7DBB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819400"/>
            <a:ext cx="9144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B865851-91C2-4F10-7C2C-DA7552515D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A472B7FB-2AAE-4F10-B520-EDFD44E395BE}" type="slidenum">
              <a:rPr lang="en-US" altLang="en-US"/>
              <a:pPr/>
              <a:t>230</a:t>
            </a:fld>
            <a:endParaRPr lang="en-US" altLang="en-US"/>
          </a:p>
        </p:txBody>
      </p:sp>
      <p:sp>
        <p:nvSpPr>
          <p:cNvPr id="756738" name="Rectangle 2">
            <a:extLst>
              <a:ext uri="{FF2B5EF4-FFF2-40B4-BE49-F238E27FC236}">
                <a16:creationId xmlns:a16="http://schemas.microsoft.com/office/drawing/2014/main" id="{9B19BC00-E9C4-900E-2814-020049259E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do-while</a:t>
            </a:r>
            <a:r>
              <a:rPr lang="en-US" altLang="en-US"/>
              <a:t> Loop</a:t>
            </a:r>
          </a:p>
        </p:txBody>
      </p:sp>
      <p:sp>
        <p:nvSpPr>
          <p:cNvPr id="756739" name="Rectangle 3">
            <a:extLst>
              <a:ext uri="{FF2B5EF4-FFF2-40B4-BE49-F238E27FC236}">
                <a16:creationId xmlns:a16="http://schemas.microsoft.com/office/drawing/2014/main" id="{7608E99B-C5DC-ECC6-3EC2-D1915AD9D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 </a:t>
            </a:r>
            <a:r>
              <a:rPr lang="en-US" altLang="en-US" sz="2800">
                <a:latin typeface="Courier New" panose="02070309020205020404" pitchFamily="49" charset="0"/>
              </a:rPr>
              <a:t>do-while</a:t>
            </a:r>
            <a:r>
              <a:rPr lang="en-US" altLang="en-US" sz="2800"/>
              <a:t>: a posttest loop – execute the loop, then test the </a:t>
            </a:r>
            <a:r>
              <a:rPr lang="en-US" altLang="en-US" sz="2800">
                <a:latin typeface="Courier New" panose="02070309020205020404" pitchFamily="49" charset="0"/>
              </a:rPr>
              <a:t>expression</a:t>
            </a: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 sz="2800"/>
              <a:t>General Format: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do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	 </a:t>
            </a:r>
            <a:r>
              <a:rPr lang="en-US" altLang="en-US" sz="2400" i="1">
                <a:latin typeface="Courier New" panose="02070309020205020404" pitchFamily="49" charset="0"/>
              </a:rPr>
              <a:t>statement</a:t>
            </a:r>
            <a:r>
              <a:rPr lang="en-US" altLang="en-US" sz="2400">
                <a:latin typeface="Courier New" panose="02070309020205020404" pitchFamily="49" charset="0"/>
              </a:rPr>
              <a:t>;  // or block in { }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 while (</a:t>
            </a:r>
            <a:r>
              <a:rPr lang="en-US" altLang="en-US" sz="2400" i="1">
                <a:latin typeface="Courier New" panose="02070309020205020404" pitchFamily="49" charset="0"/>
              </a:rPr>
              <a:t>expression</a:t>
            </a:r>
            <a:r>
              <a:rPr lang="en-US" altLang="en-US" sz="2400">
                <a:latin typeface="Courier New" panose="02070309020205020404" pitchFamily="49" charset="0"/>
              </a:rPr>
              <a:t>);</a:t>
            </a:r>
            <a:br>
              <a:rPr lang="en-US" altLang="en-US" sz="2400">
                <a:latin typeface="Courier New" panose="02070309020205020404" pitchFamily="49" charset="0"/>
              </a:rPr>
            </a:br>
            <a:endParaRPr lang="en-US" altLang="en-US" sz="240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800"/>
              <a:t>Note that a semicolon is required after </a:t>
            </a:r>
            <a:r>
              <a:rPr lang="en-US" altLang="en-US" sz="2800">
                <a:latin typeface="Courier New" panose="02070309020205020404" pitchFamily="49" charset="0"/>
              </a:rPr>
              <a:t>(</a:t>
            </a:r>
            <a:r>
              <a:rPr lang="en-US" altLang="en-US" sz="2800" i="1">
                <a:latin typeface="Courier New" panose="02070309020205020404" pitchFamily="49" charset="0"/>
              </a:rPr>
              <a:t>expression</a:t>
            </a:r>
            <a:r>
              <a:rPr lang="en-US" altLang="en-US" sz="2800">
                <a:latin typeface="Courier New" panose="02070309020205020404" pitchFamily="49" charset="0"/>
              </a:rPr>
              <a:t>)</a:t>
            </a:r>
            <a:endParaRPr lang="en-US" altLang="en-US" sz="2800"/>
          </a:p>
        </p:txBody>
      </p:sp>
    </p:spTree>
  </p:cSld>
  <p:clrMapOvr>
    <a:masterClrMapping/>
  </p:clrMapOvr>
  <p:transition spd="med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AD7A1056-A779-771E-DD95-5B3958C8DB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CF43323E-8621-4C40-A502-F46CC651639E}" type="slidenum">
              <a:rPr lang="en-US" altLang="en-US"/>
              <a:pPr/>
              <a:t>231</a:t>
            </a:fld>
            <a:endParaRPr lang="en-US" altLang="en-US"/>
          </a:p>
        </p:txBody>
      </p:sp>
      <p:sp>
        <p:nvSpPr>
          <p:cNvPr id="758786" name="Rectangle 2">
            <a:extLst>
              <a:ext uri="{FF2B5EF4-FFF2-40B4-BE49-F238E27FC236}">
                <a16:creationId xmlns:a16="http://schemas.microsoft.com/office/drawing/2014/main" id="{633B8175-90E3-07EF-2BEA-1AE26B860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Logic of a </a:t>
            </a:r>
            <a:r>
              <a:rPr lang="en-US" altLang="en-US">
                <a:latin typeface="Courier New" panose="02070309020205020404" pitchFamily="49" charset="0"/>
              </a:rPr>
              <a:t>do</a:t>
            </a:r>
            <a:r>
              <a:rPr lang="en-US" altLang="en-US"/>
              <a:t>-</a:t>
            </a:r>
            <a:r>
              <a:rPr lang="en-US" altLang="en-US">
                <a:latin typeface="Courier New" panose="02070309020205020404" pitchFamily="49" charset="0"/>
              </a:rPr>
              <a:t>while</a:t>
            </a:r>
            <a:r>
              <a:rPr lang="en-US" altLang="en-US"/>
              <a:t> Loop</a:t>
            </a:r>
          </a:p>
        </p:txBody>
      </p:sp>
      <p:pic>
        <p:nvPicPr>
          <p:cNvPr id="758787" name="Picture 3">
            <a:extLst>
              <a:ext uri="{FF2B5EF4-FFF2-40B4-BE49-F238E27FC236}">
                <a16:creationId xmlns:a16="http://schemas.microsoft.com/office/drawing/2014/main" id="{FAF897D7-4455-7326-B86F-1CA35A1B7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905000"/>
            <a:ext cx="24003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D9A81EE0-3EFD-1ED2-FF95-01D28E9E6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81CA936B-6D86-4853-8783-CDFA7E447B99}" type="slidenum">
              <a:rPr lang="en-US" altLang="en-US"/>
              <a:pPr/>
              <a:t>232</a:t>
            </a:fld>
            <a:endParaRPr lang="en-US" altLang="en-US"/>
          </a:p>
        </p:txBody>
      </p:sp>
      <p:sp>
        <p:nvSpPr>
          <p:cNvPr id="759810" name="Rectangle 2">
            <a:extLst>
              <a:ext uri="{FF2B5EF4-FFF2-40B4-BE49-F238E27FC236}">
                <a16:creationId xmlns:a16="http://schemas.microsoft.com/office/drawing/2014/main" id="{07338598-F3A5-F95D-52E5-F7E7AB40C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do</a:t>
            </a:r>
            <a:r>
              <a:rPr lang="en-US" altLang="en-US"/>
              <a:t>-</a:t>
            </a:r>
            <a:r>
              <a:rPr lang="en-US" altLang="en-US">
                <a:latin typeface="Courier New" panose="02070309020205020404" pitchFamily="49" charset="0"/>
              </a:rPr>
              <a:t>while</a:t>
            </a:r>
            <a:r>
              <a:rPr lang="en-US" altLang="en-US"/>
              <a:t> Example</a:t>
            </a:r>
          </a:p>
        </p:txBody>
      </p:sp>
      <p:sp>
        <p:nvSpPr>
          <p:cNvPr id="759811" name="Text Box 3">
            <a:extLst>
              <a:ext uri="{FF2B5EF4-FFF2-40B4-BE49-F238E27FC236}">
                <a16:creationId xmlns:a16="http://schemas.microsoft.com/office/drawing/2014/main" id="{327BB3BC-6AF2-3540-860B-970FBFB07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905000"/>
            <a:ext cx="42672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Courier New" panose="02070309020205020404" pitchFamily="49" charset="0"/>
              </a:rPr>
              <a:t>int x = 1;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do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{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   cout &lt;&lt; x &lt;&lt; endl;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} while(x &lt; 0);</a:t>
            </a:r>
          </a:p>
        </p:txBody>
      </p:sp>
      <p:sp>
        <p:nvSpPr>
          <p:cNvPr id="759812" name="Text Box 4">
            <a:extLst>
              <a:ext uri="{FF2B5EF4-FFF2-40B4-BE49-F238E27FC236}">
                <a16:creationId xmlns:a16="http://schemas.microsoft.com/office/drawing/2014/main" id="{4D72E230-8495-6C40-BADC-E67E9E7EA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495800"/>
            <a:ext cx="8077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/>
              <a:t>Although the test expression is false, this loop will execute one time because </a:t>
            </a:r>
            <a:r>
              <a:rPr lang="en-US" altLang="en-US" sz="2800">
                <a:latin typeface="Courier New" panose="02070309020205020404" pitchFamily="49" charset="0"/>
              </a:rPr>
              <a:t>do</a:t>
            </a:r>
            <a:r>
              <a:rPr lang="en-US" altLang="en-US" sz="2800"/>
              <a:t>-</a:t>
            </a:r>
            <a:r>
              <a:rPr lang="en-US" altLang="en-US" sz="2800">
                <a:latin typeface="Courier New" panose="02070309020205020404" pitchFamily="49" charset="0"/>
              </a:rPr>
              <a:t>while</a:t>
            </a:r>
            <a:r>
              <a:rPr lang="en-US" altLang="en-US" sz="2800"/>
              <a:t> is a posttest loop.</a:t>
            </a:r>
          </a:p>
        </p:txBody>
      </p:sp>
    </p:spTree>
  </p:cSld>
  <p:clrMapOvr>
    <a:masterClrMapping/>
  </p:clrMapOvr>
  <p:transition spd="med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772342-45EC-9BBE-C221-A54C45A64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511F13E9-FAF7-44BC-89B6-A281B80F5673}" type="slidenum">
              <a:rPr lang="en-US" altLang="en-US"/>
              <a:pPr/>
              <a:t>233</a:t>
            </a:fld>
            <a:endParaRPr lang="en-US" altLang="en-US"/>
          </a:p>
        </p:txBody>
      </p:sp>
      <p:grpSp>
        <p:nvGrpSpPr>
          <p:cNvPr id="760837" name="Group 5">
            <a:extLst>
              <a:ext uri="{FF2B5EF4-FFF2-40B4-BE49-F238E27FC236}">
                <a16:creationId xmlns:a16="http://schemas.microsoft.com/office/drawing/2014/main" id="{9CFA3DED-F88D-E0C9-1B2F-03508C5E4936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1743076"/>
            <a:ext cx="5105400" cy="4564063"/>
            <a:chOff x="144" y="384"/>
            <a:chExt cx="4176" cy="3733"/>
          </a:xfrm>
        </p:grpSpPr>
        <p:pic>
          <p:nvPicPr>
            <p:cNvPr id="760836" name="Picture 4">
              <a:extLst>
                <a:ext uri="{FF2B5EF4-FFF2-40B4-BE49-F238E27FC236}">
                  <a16:creationId xmlns:a16="http://schemas.microsoft.com/office/drawing/2014/main" id="{91D0C273-5B4F-9472-5CF6-9D3F66197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384"/>
              <a:ext cx="4176" cy="37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0835" name="Picture 3">
              <a:extLst>
                <a:ext uri="{FF2B5EF4-FFF2-40B4-BE49-F238E27FC236}">
                  <a16:creationId xmlns:a16="http://schemas.microsoft.com/office/drawing/2014/main" id="{431C0528-5857-2695-1569-2852178AD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384"/>
              <a:ext cx="1254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med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9DF43-CCAB-3C97-1577-DBAAF32C59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16A8D91A-5C80-431F-8446-B5315EC27643}" type="slidenum">
              <a:rPr lang="en-US" altLang="en-US"/>
              <a:pPr/>
              <a:t>234</a:t>
            </a:fld>
            <a:endParaRPr lang="en-US" altLang="en-US"/>
          </a:p>
        </p:txBody>
      </p:sp>
      <p:pic>
        <p:nvPicPr>
          <p:cNvPr id="761858" name="Picture 2">
            <a:extLst>
              <a:ext uri="{FF2B5EF4-FFF2-40B4-BE49-F238E27FC236}">
                <a16:creationId xmlns:a16="http://schemas.microsoft.com/office/drawing/2014/main" id="{0C21D5BE-E313-00E4-89E6-B9A4E7C13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76401"/>
            <a:ext cx="8001000" cy="183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0A7DEC1-818B-7450-6232-3FDBF7950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E4C43ABA-AF41-4F16-B8A3-07D888C8E013}" type="slidenum">
              <a:rPr lang="en-US" altLang="en-US"/>
              <a:pPr/>
              <a:t>235</a:t>
            </a:fld>
            <a:endParaRPr lang="en-US" altLang="en-US"/>
          </a:p>
        </p:txBody>
      </p:sp>
      <p:sp>
        <p:nvSpPr>
          <p:cNvPr id="762882" name="Rectangle 2">
            <a:extLst>
              <a:ext uri="{FF2B5EF4-FFF2-40B4-BE49-F238E27FC236}">
                <a16:creationId xmlns:a16="http://schemas.microsoft.com/office/drawing/2014/main" id="{D490DF83-D912-BC2A-403B-55EAFB3A1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do-while</a:t>
            </a:r>
            <a:r>
              <a:rPr lang="en-US" altLang="en-US"/>
              <a:t> Loop Notes</a:t>
            </a: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762883" name="Rectangle 3">
            <a:extLst>
              <a:ext uri="{FF2B5EF4-FFF2-40B4-BE49-F238E27FC236}">
                <a16:creationId xmlns:a16="http://schemas.microsoft.com/office/drawing/2014/main" id="{F091F313-E856-0233-FE13-AA6696FE64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Loop always executes at least once</a:t>
            </a:r>
          </a:p>
          <a:p>
            <a:r>
              <a:rPr lang="en-US" altLang="en-US"/>
              <a:t>Execution continues as long as 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/>
              <a:t> is </a:t>
            </a:r>
            <a:r>
              <a:rPr lang="en-US" altLang="en-US">
                <a:latin typeface="Courier New" panose="02070309020205020404" pitchFamily="49" charset="0"/>
              </a:rPr>
              <a:t>true</a:t>
            </a:r>
            <a:r>
              <a:rPr lang="en-US" altLang="en-US"/>
              <a:t>, stops repetition when </a:t>
            </a:r>
            <a:r>
              <a:rPr lang="en-US" altLang="en-US" i="1">
                <a:latin typeface="Courier New" panose="02070309020205020404" pitchFamily="49" charset="0"/>
              </a:rPr>
              <a:t>expression</a:t>
            </a:r>
            <a:r>
              <a:rPr lang="en-US" altLang="en-US"/>
              <a:t> becomes </a:t>
            </a:r>
            <a:r>
              <a:rPr lang="en-US" altLang="en-US">
                <a:latin typeface="Courier New" panose="02070309020205020404" pitchFamily="49" charset="0"/>
              </a:rPr>
              <a:t>false</a:t>
            </a:r>
            <a:endParaRPr lang="en-US" altLang="en-US"/>
          </a:p>
          <a:p>
            <a:r>
              <a:rPr lang="en-US" altLang="en-US"/>
              <a:t>Useful in menu-driven programs to bring user back to menu to make another choice (see Program 5-8 in the book)</a:t>
            </a:r>
          </a:p>
        </p:txBody>
      </p:sp>
    </p:spTree>
  </p:cSld>
  <p:clrMapOvr>
    <a:masterClrMapping/>
  </p:clrMapOvr>
  <p:transition spd="med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D1EE4B-44BE-A24B-C94B-D4147FF27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BC643473-823C-4E87-B826-EEFFADC4A1B1}" type="slidenum">
              <a:rPr lang="en-US" altLang="en-US"/>
              <a:pPr/>
              <a:t>236</a:t>
            </a:fld>
            <a:endParaRPr lang="en-US" altLang="en-US"/>
          </a:p>
        </p:txBody>
      </p:sp>
      <p:sp>
        <p:nvSpPr>
          <p:cNvPr id="764930" name="Rectangle 2">
            <a:extLst>
              <a:ext uri="{FF2B5EF4-FFF2-40B4-BE49-F238E27FC236}">
                <a16:creationId xmlns:a16="http://schemas.microsoft.com/office/drawing/2014/main" id="{44D8F849-84BD-7AC5-1799-B5E18AD866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</a:t>
            </a: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764931" name="Rectangle 3">
            <a:extLst>
              <a:ext uri="{FF2B5EF4-FFF2-40B4-BE49-F238E27FC236}">
                <a16:creationId xmlns:a16="http://schemas.microsoft.com/office/drawing/2014/main" id="{6EFDBF6C-5FDF-785C-09D5-0BC4F791C6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1" y="1946275"/>
            <a:ext cx="8075613" cy="3741738"/>
          </a:xfrm>
        </p:spPr>
        <p:txBody>
          <a:bodyPr>
            <a:normAutofit fontScale="92500"/>
          </a:bodyPr>
          <a:lstStyle/>
          <a:p>
            <a:r>
              <a:rPr lang="en-US" altLang="en-US" sz="2800"/>
              <a:t>Useful for counter-controlled loop</a:t>
            </a:r>
            <a:br>
              <a:rPr lang="en-US" altLang="en-US" sz="2800"/>
            </a:br>
            <a:endParaRPr lang="en-US" altLang="en-US" sz="2800"/>
          </a:p>
          <a:p>
            <a:r>
              <a:rPr lang="en-US" altLang="en-US" sz="2800"/>
              <a:t>General Format:</a:t>
            </a:r>
            <a:br>
              <a:rPr lang="en-US" altLang="en-US" sz="2800"/>
            </a:br>
            <a:endParaRPr lang="en-US" altLang="en-US" sz="2800"/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for(</a:t>
            </a:r>
            <a:r>
              <a:rPr lang="en-US" altLang="en-US" sz="2400" i="1">
                <a:latin typeface="Courier New" panose="02070309020205020404" pitchFamily="49" charset="0"/>
              </a:rPr>
              <a:t>initialization</a:t>
            </a:r>
            <a:r>
              <a:rPr lang="en-US" altLang="en-US" sz="2400">
                <a:latin typeface="Courier New" panose="02070309020205020404" pitchFamily="49" charset="0"/>
              </a:rPr>
              <a:t>; </a:t>
            </a:r>
            <a:r>
              <a:rPr lang="en-US" altLang="en-US" sz="2400" i="1">
                <a:latin typeface="Courier New" panose="02070309020205020404" pitchFamily="49" charset="0"/>
              </a:rPr>
              <a:t>test</a:t>
            </a:r>
            <a:r>
              <a:rPr lang="en-US" altLang="en-US" sz="2400">
                <a:latin typeface="Courier New" panose="02070309020205020404" pitchFamily="49" charset="0"/>
              </a:rPr>
              <a:t>; </a:t>
            </a:r>
            <a:r>
              <a:rPr lang="en-US" altLang="en-US" sz="2400" i="1">
                <a:latin typeface="Courier New" panose="02070309020205020404" pitchFamily="49" charset="0"/>
              </a:rPr>
              <a:t>update</a:t>
            </a:r>
            <a:r>
              <a:rPr lang="en-US" altLang="en-US" sz="2400">
                <a:latin typeface="Courier New" panose="02070309020205020404" pitchFamily="49" charset="0"/>
              </a:rPr>
              <a:t>)</a:t>
            </a:r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	   </a:t>
            </a:r>
            <a:r>
              <a:rPr lang="en-US" altLang="en-US" sz="2400" i="1">
                <a:latin typeface="Courier New" panose="02070309020205020404" pitchFamily="49" charset="0"/>
              </a:rPr>
              <a:t>statement</a:t>
            </a:r>
            <a:r>
              <a:rPr lang="en-US" altLang="en-US" sz="2400">
                <a:latin typeface="Courier New" panose="02070309020205020404" pitchFamily="49" charset="0"/>
              </a:rPr>
              <a:t>; // or block in { }</a:t>
            </a:r>
            <a:br>
              <a:rPr lang="en-US" altLang="en-US" sz="2400">
                <a:latin typeface="Courier New" panose="02070309020205020404" pitchFamily="49" charset="0"/>
              </a:rPr>
            </a:br>
            <a:endParaRPr lang="en-US" altLang="en-US" sz="2400"/>
          </a:p>
          <a:p>
            <a:r>
              <a:rPr lang="en-US" altLang="en-US" sz="2800"/>
              <a:t>No semicolon after 3</a:t>
            </a:r>
            <a:r>
              <a:rPr lang="en-US" altLang="en-US" sz="2800" baseline="30000"/>
              <a:t>rd</a:t>
            </a:r>
            <a:r>
              <a:rPr lang="en-US" altLang="en-US" sz="2800"/>
              <a:t> expression or after the </a:t>
            </a:r>
            <a:r>
              <a:rPr lang="en-US" altLang="en-US" sz="2800">
                <a:latin typeface="Courier New" panose="02070309020205020404" pitchFamily="49" charset="0"/>
              </a:rPr>
              <a:t>)</a:t>
            </a:r>
            <a:endParaRPr lang="en-US" altLang="en-US" sz="2800"/>
          </a:p>
        </p:txBody>
      </p:sp>
    </p:spTree>
  </p:cSld>
  <p:clrMapOvr>
    <a:masterClrMapping/>
  </p:clrMapOvr>
  <p:transition spd="med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5C86C66-B735-A510-204A-075359B4AD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3DA1DC23-0867-4C3C-8E68-6D868F73862B}" type="slidenum">
              <a:rPr lang="en-US" altLang="en-US"/>
              <a:pPr/>
              <a:t>237</a:t>
            </a:fld>
            <a:endParaRPr lang="en-US" altLang="en-US"/>
          </a:p>
        </p:txBody>
      </p:sp>
      <p:sp>
        <p:nvSpPr>
          <p:cNvPr id="766978" name="Rectangle 2">
            <a:extLst>
              <a:ext uri="{FF2B5EF4-FFF2-40B4-BE49-F238E27FC236}">
                <a16:creationId xmlns:a16="http://schemas.microsoft.com/office/drawing/2014/main" id="{4EDA70FB-20C6-2FD4-4F91-76154BC2E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 - Mechanics</a:t>
            </a: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766979" name="Rectangle 3">
            <a:extLst>
              <a:ext uri="{FF2B5EF4-FFF2-40B4-BE49-F238E27FC236}">
                <a16:creationId xmlns:a16="http://schemas.microsoft.com/office/drawing/2014/main" id="{55BB48E6-16E9-77B5-EFCE-3F2FFAF9AB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382000" cy="4114800"/>
          </a:xfrm>
        </p:spPr>
        <p:txBody>
          <a:bodyPr>
            <a:normAutofit lnSpcReduction="10000"/>
          </a:bodyPr>
          <a:lstStyle/>
          <a:p>
            <a:pPr marL="609600" indent="-609600">
              <a:buNone/>
            </a:pPr>
            <a:r>
              <a:rPr lang="en-US" altLang="en-US" sz="2400">
                <a:latin typeface="Courier New" panose="02070309020205020404" pitchFamily="49" charset="0"/>
              </a:rPr>
              <a:t>for(</a:t>
            </a:r>
            <a:r>
              <a:rPr lang="en-US" altLang="en-US" sz="2400" i="1">
                <a:latin typeface="Courier New" panose="02070309020205020404" pitchFamily="49" charset="0"/>
              </a:rPr>
              <a:t>initialization</a:t>
            </a:r>
            <a:r>
              <a:rPr lang="en-US" altLang="en-US" sz="2400">
                <a:latin typeface="Courier New" panose="02070309020205020404" pitchFamily="49" charset="0"/>
              </a:rPr>
              <a:t>; </a:t>
            </a:r>
            <a:r>
              <a:rPr lang="en-US" altLang="en-US" sz="2400" i="1">
                <a:latin typeface="Courier New" panose="02070309020205020404" pitchFamily="49" charset="0"/>
              </a:rPr>
              <a:t>test</a:t>
            </a:r>
            <a:r>
              <a:rPr lang="en-US" altLang="en-US" sz="2400">
                <a:latin typeface="Courier New" panose="02070309020205020404" pitchFamily="49" charset="0"/>
              </a:rPr>
              <a:t>; </a:t>
            </a:r>
            <a:r>
              <a:rPr lang="en-US" altLang="en-US" sz="2400" i="1">
                <a:latin typeface="Courier New" panose="02070309020205020404" pitchFamily="49" charset="0"/>
              </a:rPr>
              <a:t>update</a:t>
            </a:r>
            <a:r>
              <a:rPr lang="en-US" altLang="en-US" sz="2400">
                <a:latin typeface="Courier New" panose="02070309020205020404" pitchFamily="49" charset="0"/>
              </a:rPr>
              <a:t>)</a:t>
            </a:r>
          </a:p>
          <a:p>
            <a:pPr marL="990600" lvl="1" indent="-533400"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	</a:t>
            </a:r>
            <a:r>
              <a:rPr lang="en-US" altLang="en-US" sz="2400" i="1">
                <a:latin typeface="Courier New" panose="02070309020205020404" pitchFamily="49" charset="0"/>
              </a:rPr>
              <a:t>statement</a:t>
            </a:r>
            <a:r>
              <a:rPr lang="en-US" altLang="en-US" sz="2400">
                <a:latin typeface="Courier New" panose="02070309020205020404" pitchFamily="49" charset="0"/>
              </a:rPr>
              <a:t>; // or block in { }</a:t>
            </a:r>
            <a:br>
              <a:rPr lang="en-US" altLang="en-US" sz="2400">
                <a:latin typeface="Courier New" panose="02070309020205020404" pitchFamily="49" charset="0"/>
              </a:rPr>
            </a:br>
            <a:endParaRPr lang="en-US" altLang="en-US" sz="2400"/>
          </a:p>
          <a:p>
            <a:pPr marL="609600" indent="-609600">
              <a:buClr>
                <a:schemeClr val="tx1"/>
              </a:buClr>
              <a:buFontTx/>
              <a:buAutoNum type="arabicParenR"/>
            </a:pPr>
            <a:r>
              <a:rPr lang="en-US" altLang="en-US" sz="2800"/>
              <a:t>Perform</a:t>
            </a:r>
            <a:r>
              <a:rPr lang="en-US" altLang="en-US" sz="2400"/>
              <a:t> </a:t>
            </a:r>
            <a:r>
              <a:rPr lang="en-US" altLang="en-US" sz="2800" i="1">
                <a:latin typeface="Courier New" panose="02070309020205020404" pitchFamily="49" charset="0"/>
              </a:rPr>
              <a:t>initialization</a:t>
            </a:r>
            <a:endParaRPr lang="en-US" altLang="en-US" sz="2800" i="1" baseline="30000"/>
          </a:p>
          <a:p>
            <a:pPr marL="609600" indent="-609600">
              <a:buClr>
                <a:schemeClr val="tx1"/>
              </a:buClr>
              <a:buFontTx/>
              <a:buAutoNum type="arabicParenR"/>
            </a:pPr>
            <a:r>
              <a:rPr lang="en-US" altLang="en-US" sz="2800"/>
              <a:t>Evaluate </a:t>
            </a:r>
            <a:r>
              <a:rPr lang="en-US" altLang="en-US" sz="2800" i="1">
                <a:latin typeface="Courier New" panose="02070309020205020404" pitchFamily="49" charset="0"/>
              </a:rPr>
              <a:t>test</a:t>
            </a:r>
            <a:r>
              <a:rPr lang="en-US" altLang="en-US" sz="2800"/>
              <a:t> expression</a:t>
            </a:r>
            <a:r>
              <a:rPr lang="en-US" altLang="en-US" sz="2400"/>
              <a:t>  </a:t>
            </a:r>
          </a:p>
          <a:p>
            <a:pPr marL="990600" lvl="1" indent="-533400"/>
            <a:r>
              <a:rPr lang="en-US" altLang="en-US" sz="2400"/>
              <a:t>If </a:t>
            </a:r>
            <a:r>
              <a:rPr lang="en-US" altLang="en-US" sz="2400">
                <a:latin typeface="Courier New" panose="02070309020205020404" pitchFamily="49" charset="0"/>
              </a:rPr>
              <a:t>true</a:t>
            </a:r>
            <a:r>
              <a:rPr lang="en-US" altLang="en-US" sz="2400"/>
              <a:t>, execute </a:t>
            </a:r>
            <a:r>
              <a:rPr lang="en-US" altLang="en-US" sz="2400" i="1">
                <a:latin typeface="Courier New" panose="02070309020205020404" pitchFamily="49" charset="0"/>
              </a:rPr>
              <a:t>statement</a:t>
            </a:r>
            <a:endParaRPr lang="en-US" altLang="en-US" sz="2400" i="1"/>
          </a:p>
          <a:p>
            <a:pPr marL="990600" lvl="1" indent="-533400"/>
            <a:r>
              <a:rPr lang="en-US" altLang="en-US" sz="2400"/>
              <a:t>If </a:t>
            </a:r>
            <a:r>
              <a:rPr lang="en-US" altLang="en-US" sz="2400">
                <a:latin typeface="Courier New" panose="02070309020205020404" pitchFamily="49" charset="0"/>
              </a:rPr>
              <a:t>false</a:t>
            </a:r>
            <a:r>
              <a:rPr lang="en-US" altLang="en-US" sz="2400"/>
              <a:t>, terminate loop execution</a:t>
            </a:r>
          </a:p>
          <a:p>
            <a:pPr marL="609600" indent="-609600">
              <a:buClr>
                <a:schemeClr val="tx1"/>
              </a:buClr>
              <a:buFontTx/>
              <a:buAutoNum type="arabicParenR"/>
            </a:pPr>
            <a:r>
              <a:rPr lang="en-US" altLang="en-US" sz="2800"/>
              <a:t>Execute </a:t>
            </a:r>
            <a:r>
              <a:rPr lang="en-US" altLang="en-US" sz="2800" i="1">
                <a:latin typeface="Courier New" panose="02070309020205020404" pitchFamily="49" charset="0"/>
              </a:rPr>
              <a:t>update</a:t>
            </a:r>
            <a:r>
              <a:rPr lang="en-US" altLang="en-US" sz="2800"/>
              <a:t>, then re-evaluate </a:t>
            </a:r>
            <a:r>
              <a:rPr lang="en-US" altLang="en-US" sz="2800" i="1">
                <a:latin typeface="Courier New" panose="02070309020205020404" pitchFamily="49" charset="0"/>
              </a:rPr>
              <a:t>test</a:t>
            </a:r>
            <a:r>
              <a:rPr lang="en-US" altLang="en-US" sz="2800"/>
              <a:t> expression</a:t>
            </a:r>
          </a:p>
        </p:txBody>
      </p:sp>
    </p:spTree>
  </p:cSld>
  <p:clrMapOvr>
    <a:masterClrMapping/>
  </p:clrMapOvr>
  <p:transition spd="med"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58C6A45-09EA-4481-4F5E-2A9085779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63ADA50E-D304-4D7E-B86B-95EEE3866EAD}" type="slidenum">
              <a:rPr lang="en-US" altLang="en-US"/>
              <a:pPr/>
              <a:t>238</a:t>
            </a:fld>
            <a:endParaRPr lang="en-US" altLang="en-US"/>
          </a:p>
        </p:txBody>
      </p:sp>
      <p:sp>
        <p:nvSpPr>
          <p:cNvPr id="769026" name="Rectangle 2">
            <a:extLst>
              <a:ext uri="{FF2B5EF4-FFF2-40B4-BE49-F238E27FC236}">
                <a16:creationId xmlns:a16="http://schemas.microsoft.com/office/drawing/2014/main" id="{D921EDFE-E141-DF0F-40A3-F6ED934800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 - Example</a:t>
            </a: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769027" name="Rectangle 3">
            <a:extLst>
              <a:ext uri="{FF2B5EF4-FFF2-40B4-BE49-F238E27FC236}">
                <a16:creationId xmlns:a16="http://schemas.microsoft.com/office/drawing/2014/main" id="{ABFF623B-27EF-028A-D295-5641DA830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92389" y="2293939"/>
            <a:ext cx="6942137" cy="1730375"/>
          </a:xfrm>
        </p:spPr>
        <p:txBody>
          <a:bodyPr/>
          <a:lstStyle/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int count;</a:t>
            </a:r>
          </a:p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endParaRPr lang="en-US" altLang="en-US" sz="2400">
              <a:latin typeface="Courier New" panose="02070309020205020404" pitchFamily="49" charset="0"/>
            </a:endParaRPr>
          </a:p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for (count = 1; count &lt;= 5; count++)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cout &lt;&lt; "Hello" &lt;&lt; endl;</a:t>
            </a:r>
          </a:p>
        </p:txBody>
      </p:sp>
    </p:spTree>
  </p:cSld>
  <p:clrMapOvr>
    <a:masterClrMapping/>
  </p:clrMapOvr>
  <p:transition spd="med"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E084CA3-AA8C-11E5-8A6B-B091598F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389F067F-9C31-4C06-B3ED-A565B3CD8352}" type="slidenum">
              <a:rPr lang="en-US" altLang="en-US"/>
              <a:pPr/>
              <a:t>239</a:t>
            </a:fld>
            <a:endParaRPr lang="en-US" altLang="en-US"/>
          </a:p>
        </p:txBody>
      </p:sp>
      <p:sp>
        <p:nvSpPr>
          <p:cNvPr id="771074" name="Rectangle 2">
            <a:extLst>
              <a:ext uri="{FF2B5EF4-FFF2-40B4-BE49-F238E27FC236}">
                <a16:creationId xmlns:a16="http://schemas.microsoft.com/office/drawing/2014/main" id="{A632A4ED-B496-AA8A-8F03-9739DEA2F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Closer Look                                           at the Previous Example</a:t>
            </a:r>
          </a:p>
        </p:txBody>
      </p:sp>
      <p:pic>
        <p:nvPicPr>
          <p:cNvPr id="771075" name="Picture 3">
            <a:extLst>
              <a:ext uri="{FF2B5EF4-FFF2-40B4-BE49-F238E27FC236}">
                <a16:creationId xmlns:a16="http://schemas.microsoft.com/office/drawing/2014/main" id="{839DB68F-5D97-537B-6DEF-C06CFD05A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76488"/>
            <a:ext cx="6934200" cy="2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>
            <a:extLst>
              <a:ext uri="{FF2B5EF4-FFF2-40B4-BE49-F238E27FC236}">
                <a16:creationId xmlns:a16="http://schemas.microsoft.com/office/drawing/2014/main" id="{DE6618F3-4319-7FE5-FAAA-E068AAC8B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Programmer-Defined Identifiers</a:t>
            </a:r>
          </a:p>
        </p:txBody>
      </p:sp>
      <p:sp>
        <p:nvSpPr>
          <p:cNvPr id="770051" name="Rectangle 3">
            <a:extLst>
              <a:ext uri="{FF2B5EF4-FFF2-40B4-BE49-F238E27FC236}">
                <a16:creationId xmlns:a16="http://schemas.microsoft.com/office/drawing/2014/main" id="{DCA24328-2D8E-54AD-3CDB-C2435D51B6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Names made up by the programmer</a:t>
            </a:r>
          </a:p>
          <a:p>
            <a:r>
              <a:rPr lang="en-US" altLang="en-US"/>
              <a:t>Not part of the C++ language</a:t>
            </a:r>
          </a:p>
          <a:p>
            <a:r>
              <a:rPr lang="en-US" altLang="en-US"/>
              <a:t>Used to represent various things: variables (memory locations), functions, etc.</a:t>
            </a:r>
          </a:p>
          <a:p>
            <a:r>
              <a:rPr lang="en-US" altLang="en-US"/>
              <a:t>In Program 1-1: </a:t>
            </a:r>
            <a:r>
              <a:rPr lang="en-US" altLang="en-US">
                <a:latin typeface="Courier New" panose="02070309020205020404" pitchFamily="49" charset="0"/>
              </a:rPr>
              <a:t>hours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</a:rPr>
              <a:t>rate</a:t>
            </a:r>
            <a:r>
              <a:rPr lang="en-US" altLang="en-US"/>
              <a:t>, and </a:t>
            </a:r>
            <a:r>
              <a:rPr lang="en-US" altLang="en-US">
                <a:latin typeface="Courier New" panose="02070309020205020404" pitchFamily="49" charset="0"/>
              </a:rPr>
              <a:t>pay</a:t>
            </a:r>
            <a:r>
              <a:rPr lang="en-US" altLang="en-US"/>
              <a:t>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88355AB-500D-8EFC-74EA-C47A26F98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B84F0B37-D217-49D2-BE8C-6288088C7FFA}" type="slidenum">
              <a:rPr lang="en-US" altLang="en-US"/>
              <a:pPr/>
              <a:t>24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7ABDB31C-80D2-C125-D618-392B366531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E6960952-4942-480B-97E5-CED737F43711}" type="slidenum">
              <a:rPr lang="en-US" altLang="en-US"/>
              <a:pPr/>
              <a:t>240</a:t>
            </a:fld>
            <a:endParaRPr lang="en-US" altLang="en-US"/>
          </a:p>
        </p:txBody>
      </p:sp>
      <p:sp>
        <p:nvSpPr>
          <p:cNvPr id="772098" name="Rectangle 2">
            <a:extLst>
              <a:ext uri="{FF2B5EF4-FFF2-40B4-BE49-F238E27FC236}">
                <a16:creationId xmlns:a16="http://schemas.microsoft.com/office/drawing/2014/main" id="{5DD5143B-4973-C5E4-440B-1F653DFF9A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Flowchart for the Previous Example</a:t>
            </a:r>
          </a:p>
        </p:txBody>
      </p:sp>
      <p:pic>
        <p:nvPicPr>
          <p:cNvPr id="772099" name="Picture 3">
            <a:extLst>
              <a:ext uri="{FF2B5EF4-FFF2-40B4-BE49-F238E27FC236}">
                <a16:creationId xmlns:a16="http://schemas.microsoft.com/office/drawing/2014/main" id="{CFCA66DE-24AF-FD6D-9530-4B9243A32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49438"/>
            <a:ext cx="5791200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F7BA08-A42A-8571-472E-3C12360B1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6A1ADFA2-FC94-4DE4-B92A-E33A586F626A}" type="slidenum">
              <a:rPr lang="en-US" altLang="en-US"/>
              <a:pPr/>
              <a:t>241</a:t>
            </a:fld>
            <a:endParaRPr lang="en-US" altLang="en-US"/>
          </a:p>
        </p:txBody>
      </p:sp>
      <p:pic>
        <p:nvPicPr>
          <p:cNvPr id="773123" name="Picture 3">
            <a:extLst>
              <a:ext uri="{FF2B5EF4-FFF2-40B4-BE49-F238E27FC236}">
                <a16:creationId xmlns:a16="http://schemas.microsoft.com/office/drawing/2014/main" id="{5BCCDB59-9991-1B51-C959-0A168B4FF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7315200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E03A0-BD02-7408-DEC8-08BA5379E4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3B2E72E4-5254-4445-A514-343CD77FA72A}" type="slidenum">
              <a:rPr lang="en-US" altLang="en-US"/>
              <a:pPr/>
              <a:t>242</a:t>
            </a:fld>
            <a:endParaRPr lang="en-US" altLang="en-US"/>
          </a:p>
        </p:txBody>
      </p:sp>
      <p:pic>
        <p:nvPicPr>
          <p:cNvPr id="774146" name="Picture 2">
            <a:extLst>
              <a:ext uri="{FF2B5EF4-FFF2-40B4-BE49-F238E27FC236}">
                <a16:creationId xmlns:a16="http://schemas.microsoft.com/office/drawing/2014/main" id="{323BCF6F-4BA3-E1D8-6C90-430EDC478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7467600" cy="337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EDE38E-2640-FDD2-AF31-F56C929D8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2D19FDE3-39AD-4640-843B-34D451808A82}" type="slidenum">
              <a:rPr lang="en-US" altLang="en-US"/>
              <a:pPr/>
              <a:t>243</a:t>
            </a:fld>
            <a:endParaRPr lang="en-US" altLang="en-US"/>
          </a:p>
        </p:txBody>
      </p:sp>
      <p:sp>
        <p:nvSpPr>
          <p:cNvPr id="775170" name="Rectangle 2">
            <a:extLst>
              <a:ext uri="{FF2B5EF4-FFF2-40B4-BE49-F238E27FC236}">
                <a16:creationId xmlns:a16="http://schemas.microsoft.com/office/drawing/2014/main" id="{8EA8E1A0-84D9-C127-18BC-CEC8A56F47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28800" y="152400"/>
            <a:ext cx="7620000" cy="1143000"/>
          </a:xfrm>
        </p:spPr>
        <p:txBody>
          <a:bodyPr/>
          <a:lstStyle/>
          <a:p>
            <a:r>
              <a:rPr lang="en-US" altLang="en-US"/>
              <a:t>A Closer Look at Lines 13 through 14 in Program 5-9</a:t>
            </a:r>
          </a:p>
        </p:txBody>
      </p:sp>
      <p:pic>
        <p:nvPicPr>
          <p:cNvPr id="775171" name="Picture 3">
            <a:extLst>
              <a:ext uri="{FF2B5EF4-FFF2-40B4-BE49-F238E27FC236}">
                <a16:creationId xmlns:a16="http://schemas.microsoft.com/office/drawing/2014/main" id="{8A466F6C-9500-E484-3709-9DDAA446A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49500"/>
            <a:ext cx="75438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B1220B3-30AB-C2B4-DF46-4C99952669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7E2F6E13-1263-44B2-807B-639CD1894744}" type="slidenum">
              <a:rPr lang="en-US" altLang="en-US"/>
              <a:pPr/>
              <a:t>244</a:t>
            </a:fld>
            <a:endParaRPr lang="en-US" altLang="en-US"/>
          </a:p>
        </p:txBody>
      </p:sp>
      <p:sp>
        <p:nvSpPr>
          <p:cNvPr id="776194" name="Rectangle 2">
            <a:extLst>
              <a:ext uri="{FF2B5EF4-FFF2-40B4-BE49-F238E27FC236}">
                <a16:creationId xmlns:a16="http://schemas.microsoft.com/office/drawing/2014/main" id="{DAE2F2D1-572B-5DD5-A26E-09803F08B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Flowchart for Lines 13 through 14 in Program 5-9</a:t>
            </a:r>
          </a:p>
        </p:txBody>
      </p:sp>
      <p:pic>
        <p:nvPicPr>
          <p:cNvPr id="776195" name="Picture 3">
            <a:extLst>
              <a:ext uri="{FF2B5EF4-FFF2-40B4-BE49-F238E27FC236}">
                <a16:creationId xmlns:a16="http://schemas.microsoft.com/office/drawing/2014/main" id="{A3AC72B8-53C7-0492-EFAC-308515D7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52601"/>
            <a:ext cx="6096000" cy="362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F2D2A25-E8F8-60A0-4FE9-1F273DA7A1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DBFF2527-6FFC-4928-AB4A-B008A3CBB004}" type="slidenum">
              <a:rPr lang="en-US" altLang="en-US"/>
              <a:pPr/>
              <a:t>245</a:t>
            </a:fld>
            <a:endParaRPr lang="en-US" altLang="en-US"/>
          </a:p>
        </p:txBody>
      </p:sp>
      <p:sp>
        <p:nvSpPr>
          <p:cNvPr id="777218" name="Rectangle 2">
            <a:extLst>
              <a:ext uri="{FF2B5EF4-FFF2-40B4-BE49-F238E27FC236}">
                <a16:creationId xmlns:a16="http://schemas.microsoft.com/office/drawing/2014/main" id="{CBDA8FAC-3480-5B04-654E-CCCEF9E0E4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to Use the </a:t>
            </a:r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</a:t>
            </a:r>
          </a:p>
        </p:txBody>
      </p:sp>
      <p:sp>
        <p:nvSpPr>
          <p:cNvPr id="777219" name="Rectangle 3">
            <a:extLst>
              <a:ext uri="{FF2B5EF4-FFF2-40B4-BE49-F238E27FC236}">
                <a16:creationId xmlns:a16="http://schemas.microsoft.com/office/drawing/2014/main" id="{3729DC65-A750-6891-72D0-86BCB0FDF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828800"/>
            <a:ext cx="8294688" cy="4572000"/>
          </a:xfrm>
        </p:spPr>
        <p:txBody>
          <a:bodyPr/>
          <a:lstStyle/>
          <a:p>
            <a:r>
              <a:rPr lang="en-US" altLang="en-US"/>
              <a:t>In any situation that clearly requires</a:t>
            </a:r>
          </a:p>
          <a:p>
            <a:pPr lvl="1"/>
            <a:r>
              <a:rPr lang="en-US" altLang="en-US"/>
              <a:t>an initialization</a:t>
            </a:r>
          </a:p>
          <a:p>
            <a:pPr lvl="1"/>
            <a:r>
              <a:rPr lang="en-US" altLang="en-US"/>
              <a:t>a false condition to stop the loop</a:t>
            </a:r>
          </a:p>
          <a:p>
            <a:pPr lvl="1"/>
            <a:r>
              <a:rPr lang="en-US" altLang="en-US"/>
              <a:t>an update to occur at the end of each iteration</a:t>
            </a:r>
          </a:p>
        </p:txBody>
      </p:sp>
    </p:spTree>
  </p:cSld>
  <p:clrMapOvr>
    <a:masterClrMapping/>
  </p:clrMapOvr>
  <p:transition spd="med"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2261B8C-23FD-ECC4-0852-677B1EEB8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4305E0D0-34CE-4176-8B13-1FE2BF529AAF}" type="slidenum">
              <a:rPr lang="en-US" altLang="en-US"/>
              <a:pPr/>
              <a:t>246</a:t>
            </a:fld>
            <a:endParaRPr lang="en-US" altLang="en-US"/>
          </a:p>
        </p:txBody>
      </p:sp>
      <p:sp>
        <p:nvSpPr>
          <p:cNvPr id="778242" name="Rectangle 2">
            <a:extLst>
              <a:ext uri="{FF2B5EF4-FFF2-40B4-BE49-F238E27FC236}">
                <a16:creationId xmlns:a16="http://schemas.microsoft.com/office/drawing/2014/main" id="{F58D44EF-9D89-59B6-E3B7-D205496BD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 is a Pretest Loop</a:t>
            </a:r>
          </a:p>
        </p:txBody>
      </p:sp>
      <p:sp>
        <p:nvSpPr>
          <p:cNvPr id="778243" name="Rectangle 3">
            <a:extLst>
              <a:ext uri="{FF2B5EF4-FFF2-40B4-BE49-F238E27FC236}">
                <a16:creationId xmlns:a16="http://schemas.microsoft.com/office/drawing/2014/main" id="{BDD428E5-4899-E40C-49F7-49754DAF55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752600"/>
            <a:ext cx="8229600" cy="4800600"/>
          </a:xfrm>
        </p:spPr>
        <p:txBody>
          <a:bodyPr/>
          <a:lstStyle/>
          <a:p>
            <a:r>
              <a:rPr lang="en-US" altLang="en-US"/>
              <a:t>The for loop tests its test expression before each iteration, so it is a pretest loop.</a:t>
            </a:r>
          </a:p>
          <a:p>
            <a:r>
              <a:rPr lang="en-US" altLang="en-US"/>
              <a:t>The following loop will never iterate:</a:t>
            </a:r>
            <a:br>
              <a:rPr lang="en-US" altLang="en-US"/>
            </a:br>
            <a:br>
              <a:rPr lang="en-US" altLang="en-US"/>
            </a:br>
            <a:r>
              <a:rPr lang="en-US" altLang="en-US" sz="2400">
                <a:latin typeface="Courier New" panose="02070309020205020404" pitchFamily="49" charset="0"/>
              </a:rPr>
              <a:t>for (count = 11; count &lt;= 10; count++)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 cout &lt;&lt; "Hello" &lt;&lt; endl;</a:t>
            </a:r>
            <a:endParaRPr lang="en-US" altLang="en-US"/>
          </a:p>
        </p:txBody>
      </p:sp>
    </p:spTree>
  </p:cSld>
  <p:clrMapOvr>
    <a:masterClrMapping/>
  </p:clrMapOvr>
  <p:transition spd="med"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26D9CFE-F69D-22B5-851F-2EB3BAA03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A48E99E1-89E9-4EC1-B9FB-1B0F8FC69054}" type="slidenum">
              <a:rPr lang="en-US" altLang="en-US"/>
              <a:pPr/>
              <a:t>247</a:t>
            </a:fld>
            <a:endParaRPr lang="en-US" altLang="en-US"/>
          </a:p>
        </p:txBody>
      </p:sp>
      <p:sp>
        <p:nvSpPr>
          <p:cNvPr id="779266" name="Rectangle 2">
            <a:extLst>
              <a:ext uri="{FF2B5EF4-FFF2-40B4-BE49-F238E27FC236}">
                <a16:creationId xmlns:a16="http://schemas.microsoft.com/office/drawing/2014/main" id="{BFDA3EA9-6B56-1189-3175-986679ABA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 - Modifications</a:t>
            </a: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779267" name="Rectangle 3">
            <a:extLst>
              <a:ext uri="{FF2B5EF4-FFF2-40B4-BE49-F238E27FC236}">
                <a16:creationId xmlns:a16="http://schemas.microsoft.com/office/drawing/2014/main" id="{39918542-A8E3-5C72-AEDE-20BC86201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752600"/>
            <a:ext cx="86106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You can have multiple statements in the </a:t>
            </a:r>
            <a:r>
              <a:rPr lang="en-US" altLang="en-US" sz="2800" i="1">
                <a:latin typeface="Courier New" panose="02070309020205020404" pitchFamily="49" charset="0"/>
              </a:rPr>
              <a:t>initialization</a:t>
            </a:r>
            <a:r>
              <a:rPr lang="en-US" altLang="en-US" sz="2800"/>
              <a:t> expression. Separate the statements with a comma:</a:t>
            </a:r>
            <a:br>
              <a:rPr lang="en-US" altLang="en-US" sz="2800"/>
            </a:br>
            <a:br>
              <a:rPr lang="en-US" altLang="en-US" sz="2800"/>
            </a:br>
            <a:r>
              <a:rPr lang="en-US" altLang="en-US" sz="2400">
                <a:latin typeface="Courier New" panose="02070309020205020404" pitchFamily="49" charset="0"/>
              </a:rPr>
              <a:t>   int x, y;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	for (x=1, y=1; x &lt;= 5; x++)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 {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    cout &lt;&lt; x &lt;&lt; " plus " &lt;&lt; y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         &lt;&lt; " equals " &lt;&lt; (x+y)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         &lt;&lt; endl;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 }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r>
              <a:rPr lang="en-US" altLang="en-US" sz="2400"/>
              <a:t>    </a:t>
            </a:r>
            <a:endParaRPr lang="en-US" altLang="en-US" sz="2800"/>
          </a:p>
        </p:txBody>
      </p:sp>
      <p:sp>
        <p:nvSpPr>
          <p:cNvPr id="779268" name="Text Box 4">
            <a:extLst>
              <a:ext uri="{FF2B5EF4-FFF2-40B4-BE49-F238E27FC236}">
                <a16:creationId xmlns:a16="http://schemas.microsoft.com/office/drawing/2014/main" id="{2CB6F657-331E-8AA0-DF37-68D17F4CB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675" y="2971800"/>
            <a:ext cx="3505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6600"/>
                </a:solidFill>
              </a:rPr>
              <a:t>Initialization Expression</a:t>
            </a:r>
          </a:p>
        </p:txBody>
      </p:sp>
      <p:sp>
        <p:nvSpPr>
          <p:cNvPr id="779269" name="Rectangle 5">
            <a:extLst>
              <a:ext uri="{FF2B5EF4-FFF2-40B4-BE49-F238E27FC236}">
                <a16:creationId xmlns:a16="http://schemas.microsoft.com/office/drawing/2014/main" id="{3150FF56-5DA0-A487-C59C-263C7CDF9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75" y="3657600"/>
            <a:ext cx="1460500" cy="304800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9270" name="Line 6">
            <a:extLst>
              <a:ext uri="{FF2B5EF4-FFF2-40B4-BE49-F238E27FC236}">
                <a16:creationId xmlns:a16="http://schemas.microsoft.com/office/drawing/2014/main" id="{0B8656C4-98D3-B2C7-6198-98ABDBC596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75275" y="3352800"/>
            <a:ext cx="381000" cy="228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3FEF602-066F-BEB9-5269-2E6D8AC177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FBCC2713-341B-46ED-BA7D-82BFCA2F10CB}" type="slidenum">
              <a:rPr lang="en-US" altLang="en-US"/>
              <a:pPr/>
              <a:t>248</a:t>
            </a:fld>
            <a:endParaRPr lang="en-US" altLang="en-US"/>
          </a:p>
        </p:txBody>
      </p:sp>
      <p:sp>
        <p:nvSpPr>
          <p:cNvPr id="781314" name="Rectangle 2">
            <a:extLst>
              <a:ext uri="{FF2B5EF4-FFF2-40B4-BE49-F238E27FC236}">
                <a16:creationId xmlns:a16="http://schemas.microsoft.com/office/drawing/2014/main" id="{40BF7460-085A-BB62-31A6-B90E040633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 - Modifications</a:t>
            </a: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781315" name="Rectangle 3">
            <a:extLst>
              <a:ext uri="{FF2B5EF4-FFF2-40B4-BE49-F238E27FC236}">
                <a16:creationId xmlns:a16="http://schemas.microsoft.com/office/drawing/2014/main" id="{5D95201F-0C5D-A54A-455D-D45EE37E5D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676400"/>
            <a:ext cx="86106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You can also have multiple statements in the </a:t>
            </a:r>
            <a:r>
              <a:rPr lang="en-US" altLang="en-US" sz="2800" i="1">
                <a:latin typeface="Courier New" panose="02070309020205020404" pitchFamily="49" charset="0"/>
              </a:rPr>
              <a:t>test</a:t>
            </a:r>
            <a:r>
              <a:rPr lang="en-US" altLang="en-US" sz="2800"/>
              <a:t> expression. Separate the statements with a comma:</a:t>
            </a:r>
            <a:br>
              <a:rPr lang="en-US" altLang="en-US" sz="2800"/>
            </a:br>
            <a:br>
              <a:rPr lang="en-US" altLang="en-US" sz="2800"/>
            </a:br>
            <a:r>
              <a:rPr lang="en-US" altLang="en-US" sz="2400">
                <a:latin typeface="Courier New" panose="02070309020205020404" pitchFamily="49" charset="0"/>
              </a:rPr>
              <a:t>   int x, y;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	for (x=1, y=1; x &lt;= 5; x++, y++)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 {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    cout &lt;&lt; x &lt;&lt; " plus " &lt;&lt; y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         &lt;&lt; " equals " &lt;&lt; (x+y)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         &lt;&lt; endl;</a:t>
            </a:r>
            <a:br>
              <a:rPr lang="en-US" altLang="en-US" sz="2400">
                <a:latin typeface="Courier New" panose="02070309020205020404" pitchFamily="49" charset="0"/>
              </a:rPr>
            </a:br>
            <a:r>
              <a:rPr lang="en-US" altLang="en-US" sz="2400">
                <a:latin typeface="Courier New" panose="02070309020205020404" pitchFamily="49" charset="0"/>
              </a:rPr>
              <a:t>   }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r>
              <a:rPr lang="en-US" altLang="en-US" sz="2400"/>
              <a:t>    </a:t>
            </a:r>
            <a:endParaRPr lang="en-US" altLang="en-US" sz="2800"/>
          </a:p>
        </p:txBody>
      </p:sp>
      <p:sp>
        <p:nvSpPr>
          <p:cNvPr id="781316" name="Text Box 4">
            <a:extLst>
              <a:ext uri="{FF2B5EF4-FFF2-40B4-BE49-F238E27FC236}">
                <a16:creationId xmlns:a16="http://schemas.microsoft.com/office/drawing/2014/main" id="{BB1135F4-20EC-4C50-5F46-EADC700F7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2667000"/>
            <a:ext cx="2438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6600"/>
                </a:solidFill>
              </a:rPr>
              <a:t>Test Expression</a:t>
            </a:r>
          </a:p>
        </p:txBody>
      </p:sp>
      <p:sp>
        <p:nvSpPr>
          <p:cNvPr id="781317" name="Rectangle 5">
            <a:extLst>
              <a:ext uri="{FF2B5EF4-FFF2-40B4-BE49-F238E27FC236}">
                <a16:creationId xmlns:a16="http://schemas.microsoft.com/office/drawing/2014/main" id="{415125DC-F97E-A87A-ED0E-5BC367837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546475"/>
            <a:ext cx="1524000" cy="381000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1318" name="Line 6">
            <a:extLst>
              <a:ext uri="{FF2B5EF4-FFF2-40B4-BE49-F238E27FC236}">
                <a16:creationId xmlns:a16="http://schemas.microsoft.com/office/drawing/2014/main" id="{18DAF5EB-A42B-6C9E-61B0-49DC96D4EA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00" y="2895600"/>
            <a:ext cx="609600" cy="4572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E979F2E-DEBC-8445-D317-70A7974B37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E5513045-1310-48F7-8D73-3D244A84F06C}" type="slidenum">
              <a:rPr lang="en-US" altLang="en-US"/>
              <a:pPr/>
              <a:t>249</a:t>
            </a:fld>
            <a:endParaRPr lang="en-US" altLang="en-US"/>
          </a:p>
        </p:txBody>
      </p:sp>
      <p:sp>
        <p:nvSpPr>
          <p:cNvPr id="783362" name="Rectangle 2">
            <a:extLst>
              <a:ext uri="{FF2B5EF4-FFF2-40B4-BE49-F238E27FC236}">
                <a16:creationId xmlns:a16="http://schemas.microsoft.com/office/drawing/2014/main" id="{CEEABEDE-0A50-3AB8-0F17-1757551D8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 - Modifications</a:t>
            </a: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783363" name="Rectangle 3">
            <a:extLst>
              <a:ext uri="{FF2B5EF4-FFF2-40B4-BE49-F238E27FC236}">
                <a16:creationId xmlns:a16="http://schemas.microsoft.com/office/drawing/2014/main" id="{A733E1B5-211D-8291-32E9-790F12597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610600" cy="4114800"/>
          </a:xfrm>
        </p:spPr>
        <p:txBody>
          <a:bodyPr/>
          <a:lstStyle/>
          <a:p>
            <a:r>
              <a:rPr lang="en-US" altLang="en-US"/>
              <a:t>You can omit the </a:t>
            </a:r>
            <a:r>
              <a:rPr lang="en-US" altLang="en-US" i="1">
                <a:latin typeface="Courier New" panose="02070309020205020404" pitchFamily="49" charset="0"/>
              </a:rPr>
              <a:t>initialization</a:t>
            </a:r>
            <a:r>
              <a:rPr lang="en-US" altLang="en-US"/>
              <a:t> expression if it has already been done:</a:t>
            </a:r>
            <a:br>
              <a:rPr lang="en-US" altLang="en-US"/>
            </a:br>
            <a:endParaRPr lang="en-US" altLang="en-US">
              <a:latin typeface="Courier New" panose="02070309020205020404" pitchFamily="49" charset="0"/>
            </a:endParaRPr>
          </a:p>
          <a:p>
            <a:pPr>
              <a:buFont typeface="Times" panose="02020603050405020304" pitchFamily="18" charset="0"/>
              <a:buNone/>
            </a:pPr>
            <a:r>
              <a:rPr lang="en-US" altLang="en-US" sz="2400">
                <a:latin typeface="Courier New" panose="02070309020205020404" pitchFamily="49" charset="0"/>
              </a:rPr>
              <a:t>		</a:t>
            </a:r>
            <a:r>
              <a:rPr lang="en-US" altLang="en-US" sz="2800">
                <a:latin typeface="Courier New" panose="02070309020205020404" pitchFamily="49" charset="0"/>
              </a:rPr>
              <a:t>int sum = 0, num = 1;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	for (; num &lt;= 10; num++)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>
                <a:latin typeface="Courier New" panose="02070309020205020404" pitchFamily="49" charset="0"/>
              </a:rPr>
              <a:t>			sum += num;</a:t>
            </a:r>
            <a:endParaRPr lang="en-US" altLang="en-US" sz="2800"/>
          </a:p>
          <a:p>
            <a:pPr>
              <a:buFont typeface="Times" panose="02020603050405020304" pitchFamily="18" charset="0"/>
              <a:buNone/>
            </a:pPr>
            <a:endParaRPr lang="en-US" altLang="en-US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>
            <a:extLst>
              <a:ext uri="{FF2B5EF4-FFF2-40B4-BE49-F238E27FC236}">
                <a16:creationId xmlns:a16="http://schemas.microsoft.com/office/drawing/2014/main" id="{E2BE2416-3F4D-8458-5983-F43979BF7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772400" cy="1143000"/>
          </a:xfrm>
        </p:spPr>
        <p:txBody>
          <a:bodyPr/>
          <a:lstStyle/>
          <a:p>
            <a:r>
              <a:rPr lang="en-US" altLang="en-US"/>
              <a:t>Programmer-Defined Identifiers</a:t>
            </a:r>
          </a:p>
        </p:txBody>
      </p:sp>
      <p:sp>
        <p:nvSpPr>
          <p:cNvPr id="772099" name="Rectangle 3">
            <a:extLst>
              <a:ext uri="{FF2B5EF4-FFF2-40B4-BE49-F238E27FC236}">
                <a16:creationId xmlns:a16="http://schemas.microsoft.com/office/drawing/2014/main" id="{9B248321-765E-C9D7-DADD-21C4C8995D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6400" y="1600200"/>
            <a:ext cx="7772400" cy="5029200"/>
          </a:xfrm>
        </p:spPr>
        <p:txBody>
          <a:bodyPr/>
          <a:lstStyle/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// This program calculates the user's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 #include &lt;iostream&gt;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 using namespace std;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  int main()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6  {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7     double hours, rate, pay;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9     // Get the number of hours worked.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    cout &lt;&lt; "How many hours did you work? ";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     cin &gt;&gt; hours;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    // Get the hourly pay rate.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     cout &lt;&lt; "How much do you get paid per hour? ";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    cin &gt;&gt; rate;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     // Calculate the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     pay = hours * rate;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     // Display the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     cout &lt;&lt; "You have earned $" &lt;&lt; pay &lt;&lt; endl;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     return 0;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  }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3C8828-19F9-8054-F4AA-72A78224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86D9EC22-2FDC-4403-A997-DB570F79F96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772100" name="Oval 4">
            <a:extLst>
              <a:ext uri="{FF2B5EF4-FFF2-40B4-BE49-F238E27FC236}">
                <a16:creationId xmlns:a16="http://schemas.microsoft.com/office/drawing/2014/main" id="{F5FCAAF8-AD8A-C68F-E8F7-FEFDB011A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819400"/>
            <a:ext cx="8382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2101" name="Oval 5">
            <a:extLst>
              <a:ext uri="{FF2B5EF4-FFF2-40B4-BE49-F238E27FC236}">
                <a16:creationId xmlns:a16="http://schemas.microsoft.com/office/drawing/2014/main" id="{D72F06E4-971B-A1A4-BB86-377E39854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819400"/>
            <a:ext cx="6096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2102" name="Oval 6">
            <a:extLst>
              <a:ext uri="{FF2B5EF4-FFF2-40B4-BE49-F238E27FC236}">
                <a16:creationId xmlns:a16="http://schemas.microsoft.com/office/drawing/2014/main" id="{C6ED1199-124F-B169-5156-A5F30819D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19400"/>
            <a:ext cx="6096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2103" name="Oval 7">
            <a:extLst>
              <a:ext uri="{FF2B5EF4-FFF2-40B4-BE49-F238E27FC236}">
                <a16:creationId xmlns:a16="http://schemas.microsoft.com/office/drawing/2014/main" id="{1A2793A9-7946-5BB1-5120-D9543151B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657600"/>
            <a:ext cx="8382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2104" name="Oval 8">
            <a:extLst>
              <a:ext uri="{FF2B5EF4-FFF2-40B4-BE49-F238E27FC236}">
                <a16:creationId xmlns:a16="http://schemas.microsoft.com/office/drawing/2014/main" id="{6B1E868D-81FD-B165-6AB9-49BA072A2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105400"/>
            <a:ext cx="8382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2105" name="Oval 9">
            <a:extLst>
              <a:ext uri="{FF2B5EF4-FFF2-40B4-BE49-F238E27FC236}">
                <a16:creationId xmlns:a16="http://schemas.microsoft.com/office/drawing/2014/main" id="{6A8D139A-0ACF-3CE7-AD0B-E89F62929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4457700"/>
            <a:ext cx="6096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2106" name="Oval 10">
            <a:extLst>
              <a:ext uri="{FF2B5EF4-FFF2-40B4-BE49-F238E27FC236}">
                <a16:creationId xmlns:a16="http://schemas.microsoft.com/office/drawing/2014/main" id="{6A2EEA23-2B26-9EB0-57CE-4F51DA86C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5105400"/>
            <a:ext cx="6096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2107" name="Oval 11">
            <a:extLst>
              <a:ext uri="{FF2B5EF4-FFF2-40B4-BE49-F238E27FC236}">
                <a16:creationId xmlns:a16="http://schemas.microsoft.com/office/drawing/2014/main" id="{948A9FFD-A99D-DD0B-E4E1-5E9F5E389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105400"/>
            <a:ext cx="6096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2108" name="Oval 12">
            <a:extLst>
              <a:ext uri="{FF2B5EF4-FFF2-40B4-BE49-F238E27FC236}">
                <a16:creationId xmlns:a16="http://schemas.microsoft.com/office/drawing/2014/main" id="{3A16974B-FAFA-D095-CFF3-B1570567A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715000"/>
            <a:ext cx="6096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034EDB-D99D-DAD8-CC27-2449E25AB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FE374A54-92CB-4122-8BEA-31EBFB16B06E}" type="slidenum">
              <a:rPr lang="en-US" altLang="en-US"/>
              <a:pPr/>
              <a:t>250</a:t>
            </a:fld>
            <a:endParaRPr lang="en-US" altLang="en-US"/>
          </a:p>
        </p:txBody>
      </p:sp>
      <p:sp>
        <p:nvSpPr>
          <p:cNvPr id="785410" name="Rectangle 2">
            <a:extLst>
              <a:ext uri="{FF2B5EF4-FFF2-40B4-BE49-F238E27FC236}">
                <a16:creationId xmlns:a16="http://schemas.microsoft.com/office/drawing/2014/main" id="{F294875F-3F21-C3B4-A6E5-6158B928B5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 - Modifications</a:t>
            </a:r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785411" name="Rectangle 3">
            <a:extLst>
              <a:ext uri="{FF2B5EF4-FFF2-40B4-BE49-F238E27FC236}">
                <a16:creationId xmlns:a16="http://schemas.microsoft.com/office/drawing/2014/main" id="{E4DD4241-E46D-A6F3-A61B-820A8ECA1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828800"/>
            <a:ext cx="8610600" cy="4114800"/>
          </a:xfrm>
        </p:spPr>
        <p:txBody>
          <a:bodyPr/>
          <a:lstStyle/>
          <a:p>
            <a:r>
              <a:rPr lang="en-US" altLang="en-US"/>
              <a:t>You can declare variables in the </a:t>
            </a:r>
            <a:r>
              <a:rPr lang="en-US" altLang="en-US" i="1">
                <a:latin typeface="Courier New" panose="02070309020205020404" pitchFamily="49" charset="0"/>
              </a:rPr>
              <a:t>initialization </a:t>
            </a:r>
            <a:r>
              <a:rPr lang="en-US" altLang="en-US"/>
              <a:t>expression:</a:t>
            </a:r>
            <a:br>
              <a:rPr lang="en-US" altLang="en-US"/>
            </a:br>
            <a:endParaRPr lang="en-US" altLang="en-US"/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int sum = 0;</a:t>
            </a:r>
            <a:endParaRPr lang="en-US" altLang="en-US"/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for (int num = 0; num &lt;= 10; num++)</a:t>
            </a:r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	sum += num;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/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/>
              <a:t>	The scope of the variable </a:t>
            </a:r>
            <a:r>
              <a:rPr lang="en-US" altLang="en-US">
                <a:latin typeface="Courier New" panose="02070309020205020404" pitchFamily="49" charset="0"/>
              </a:rPr>
              <a:t>num</a:t>
            </a:r>
            <a:r>
              <a:rPr lang="en-US" altLang="en-US"/>
              <a:t> is the </a:t>
            </a:r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loop.</a:t>
            </a:r>
          </a:p>
        </p:txBody>
      </p:sp>
    </p:spTree>
  </p:cSld>
  <p:clrMapOvr>
    <a:masterClrMapping/>
  </p:clrMapOvr>
  <p:transition spd="med"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3F8A3DC-F74F-9086-4EF8-D7259EB42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9929D29C-AAEB-4405-95CF-AE5B1C4F07EB}" type="slidenum">
              <a:rPr lang="en-US" altLang="en-US"/>
              <a:pPr/>
              <a:t>251</a:t>
            </a:fld>
            <a:endParaRPr lang="en-US" altLang="en-US"/>
          </a:p>
        </p:txBody>
      </p:sp>
      <p:sp>
        <p:nvSpPr>
          <p:cNvPr id="787458" name="Rectangle 2">
            <a:extLst>
              <a:ext uri="{FF2B5EF4-FFF2-40B4-BE49-F238E27FC236}">
                <a16:creationId xmlns:a16="http://schemas.microsoft.com/office/drawing/2014/main" id="{2C92AD97-D715-AF6D-20CC-8BADA6A8E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Keeping a Running Total</a:t>
            </a:r>
          </a:p>
        </p:txBody>
      </p:sp>
      <p:sp>
        <p:nvSpPr>
          <p:cNvPr id="787459" name="Rectangle 3">
            <a:extLst>
              <a:ext uri="{FF2B5EF4-FFF2-40B4-BE49-F238E27FC236}">
                <a16:creationId xmlns:a16="http://schemas.microsoft.com/office/drawing/2014/main" id="{15CC5CE8-5BFA-C7FD-BBA0-4E8B89C24C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981200"/>
            <a:ext cx="8382000" cy="4114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800" u="sng"/>
              <a:t>running total</a:t>
            </a:r>
            <a:r>
              <a:rPr lang="en-US" altLang="en-US" sz="2800"/>
              <a:t>: accumulated sum of numbers from each repetition of loop</a:t>
            </a:r>
          </a:p>
          <a:p>
            <a:pPr>
              <a:lnSpc>
                <a:spcPct val="80000"/>
              </a:lnSpc>
            </a:pPr>
            <a:r>
              <a:rPr lang="en-US" altLang="en-US" sz="2800" u="sng"/>
              <a:t>accumulator</a:t>
            </a:r>
            <a:r>
              <a:rPr lang="en-US" altLang="en-US" sz="2800"/>
              <a:t>: variable that holds running total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600">
                <a:latin typeface="Courier New" panose="02070309020205020404" pitchFamily="49" charset="0"/>
              </a:rPr>
              <a:t>int sum=0, num=1; // sum is the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600">
                <a:latin typeface="Courier New" panose="02070309020205020404" pitchFamily="49" charset="0"/>
              </a:rPr>
              <a:t>while (num &lt;= 10) // accumulator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600">
                <a:latin typeface="Courier New" panose="02070309020205020404" pitchFamily="49" charset="0"/>
              </a:rPr>
              <a:t>{	  sum += num;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600">
                <a:latin typeface="Courier New" panose="02070309020205020404" pitchFamily="49" charset="0"/>
              </a:rPr>
              <a:t>		 num++;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600">
                <a:latin typeface="Courier New" panose="02070309020205020404" pitchFamily="49" charset="0"/>
              </a:rPr>
              <a:t>}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600">
                <a:latin typeface="Courier New" panose="02070309020205020404" pitchFamily="49" charset="0"/>
              </a:rPr>
              <a:t>cout &lt;&lt; "Sum of numbers 1 </a:t>
            </a:r>
            <a:r>
              <a:rPr lang="en-US" altLang="en-US" sz="2600"/>
              <a:t>–</a:t>
            </a:r>
            <a:r>
              <a:rPr lang="en-US" altLang="en-US" sz="2600">
                <a:latin typeface="Courier New" panose="02070309020205020404" pitchFamily="49" charset="0"/>
              </a:rPr>
              <a:t> 10 is"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 sz="2600">
                <a:latin typeface="Courier New" panose="02070309020205020404" pitchFamily="49" charset="0"/>
              </a:rPr>
              <a:t>     &lt;&lt; sum &lt;&lt; endl;</a:t>
            </a:r>
          </a:p>
        </p:txBody>
      </p:sp>
    </p:spTree>
  </p:cSld>
  <p:clrMapOvr>
    <a:masterClrMapping/>
  </p:clrMapOvr>
  <p:transition spd="med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3AC6BD-5008-03A2-06DE-023FC4E62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392A22DC-499F-417E-B5C0-460180CFD096}" type="slidenum">
              <a:rPr lang="en-US" altLang="en-US"/>
              <a:pPr/>
              <a:t>252</a:t>
            </a:fld>
            <a:endParaRPr lang="en-US" altLang="en-US"/>
          </a:p>
        </p:txBody>
      </p:sp>
      <p:sp>
        <p:nvSpPr>
          <p:cNvPr id="789507" name="Text Box 3">
            <a:extLst>
              <a:ext uri="{FF2B5EF4-FFF2-40B4-BE49-F238E27FC236}">
                <a16:creationId xmlns:a16="http://schemas.microsoft.com/office/drawing/2014/main" id="{A11B21AB-36C5-46DA-8ADC-CA6929087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6019800"/>
            <a:ext cx="3048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(Program Continues)</a:t>
            </a:r>
          </a:p>
        </p:txBody>
      </p:sp>
      <p:grpSp>
        <p:nvGrpSpPr>
          <p:cNvPr id="789511" name="Group 7">
            <a:extLst>
              <a:ext uri="{FF2B5EF4-FFF2-40B4-BE49-F238E27FC236}">
                <a16:creationId xmlns:a16="http://schemas.microsoft.com/office/drawing/2014/main" id="{72C81A46-2924-47A8-197B-F0376B74C76C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1747838"/>
            <a:ext cx="5638800" cy="4271962"/>
            <a:chOff x="192" y="516"/>
            <a:chExt cx="4368" cy="3309"/>
          </a:xfrm>
        </p:grpSpPr>
        <p:pic>
          <p:nvPicPr>
            <p:cNvPr id="789510" name="Picture 6">
              <a:extLst>
                <a:ext uri="{FF2B5EF4-FFF2-40B4-BE49-F238E27FC236}">
                  <a16:creationId xmlns:a16="http://schemas.microsoft.com/office/drawing/2014/main" id="{13163786-7EE7-C569-0087-4F85DF24B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576"/>
              <a:ext cx="4368" cy="3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9509" name="Picture 5">
              <a:extLst>
                <a:ext uri="{FF2B5EF4-FFF2-40B4-BE49-F238E27FC236}">
                  <a16:creationId xmlns:a16="http://schemas.microsoft.com/office/drawing/2014/main" id="{CCED138F-517B-332A-BC8D-95F4798C4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516"/>
              <a:ext cx="1362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med"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30E4E-B29F-678C-9299-01B979907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77D9E6D7-4FD3-4B20-BED0-41F056C6397E}" type="slidenum">
              <a:rPr lang="en-US" altLang="en-US"/>
              <a:pPr/>
              <a:t>253</a:t>
            </a:fld>
            <a:endParaRPr lang="en-US" altLang="en-US"/>
          </a:p>
        </p:txBody>
      </p:sp>
      <p:grpSp>
        <p:nvGrpSpPr>
          <p:cNvPr id="790534" name="Group 6">
            <a:extLst>
              <a:ext uri="{FF2B5EF4-FFF2-40B4-BE49-F238E27FC236}">
                <a16:creationId xmlns:a16="http://schemas.microsoft.com/office/drawing/2014/main" id="{A6E7023E-3AAB-49A4-CC21-B4BACB0A704F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1882776"/>
            <a:ext cx="6553200" cy="3725863"/>
            <a:chOff x="240" y="582"/>
            <a:chExt cx="4464" cy="2538"/>
          </a:xfrm>
        </p:grpSpPr>
        <p:pic>
          <p:nvPicPr>
            <p:cNvPr id="790533" name="Picture 5">
              <a:extLst>
                <a:ext uri="{FF2B5EF4-FFF2-40B4-BE49-F238E27FC236}">
                  <a16:creationId xmlns:a16="http://schemas.microsoft.com/office/drawing/2014/main" id="{39D43B83-380F-D894-60A6-5AD9F1D02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619"/>
              <a:ext cx="4464" cy="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0532" name="Picture 4">
              <a:extLst>
                <a:ext uri="{FF2B5EF4-FFF2-40B4-BE49-F238E27FC236}">
                  <a16:creationId xmlns:a16="http://schemas.microsoft.com/office/drawing/2014/main" id="{4355285B-0C3B-9466-562D-1301C25042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582"/>
              <a:ext cx="2082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med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866EAF3-2E69-0550-487A-B1FB711A53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B763938D-73DA-4E51-A366-326E4873A511}" type="slidenum">
              <a:rPr lang="en-US" altLang="en-US"/>
              <a:pPr/>
              <a:t>254</a:t>
            </a:fld>
            <a:endParaRPr lang="en-US" altLang="en-US"/>
          </a:p>
        </p:txBody>
      </p:sp>
      <p:sp>
        <p:nvSpPr>
          <p:cNvPr id="791554" name="Rectangle 2">
            <a:extLst>
              <a:ext uri="{FF2B5EF4-FFF2-40B4-BE49-F238E27FC236}">
                <a16:creationId xmlns:a16="http://schemas.microsoft.com/office/drawing/2014/main" id="{F370650F-109E-312E-068D-427B1AAD4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Sentinels</a:t>
            </a:r>
          </a:p>
        </p:txBody>
      </p:sp>
      <p:sp>
        <p:nvSpPr>
          <p:cNvPr id="791555" name="Rectangle 3">
            <a:extLst>
              <a:ext uri="{FF2B5EF4-FFF2-40B4-BE49-F238E27FC236}">
                <a16:creationId xmlns:a16="http://schemas.microsoft.com/office/drawing/2014/main" id="{FABF952C-1903-F780-5F62-5E77571031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676400"/>
            <a:ext cx="8294688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u="sng"/>
              <a:t>sentinel</a:t>
            </a:r>
            <a:r>
              <a:rPr lang="en-US" altLang="en-US"/>
              <a:t>: value in a list of values that indicates end of data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Special value that cannot be confused with a valid value, </a:t>
            </a:r>
            <a:r>
              <a:rPr lang="en-US" altLang="en-US" i="1"/>
              <a:t>e.g.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</a:rPr>
              <a:t>-999</a:t>
            </a:r>
            <a:r>
              <a:rPr lang="en-US" altLang="en-US"/>
              <a:t> for a test score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Used to terminate input when user may not know how many values will be entered</a:t>
            </a:r>
            <a:endParaRPr lang="en-US" altLang="en-US" u="sng"/>
          </a:p>
        </p:txBody>
      </p:sp>
    </p:spTree>
  </p:cSld>
  <p:clrMapOvr>
    <a:masterClrMapping/>
  </p:clrMapOvr>
  <p:transition spd="med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8B2956-0B57-3FBF-694C-EC428AED66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D5E870E2-E339-4E15-A8A9-115D6CA02D36}" type="slidenum">
              <a:rPr lang="en-US" altLang="en-US"/>
              <a:pPr/>
              <a:t>255</a:t>
            </a:fld>
            <a:endParaRPr lang="en-US" altLang="en-US"/>
          </a:p>
        </p:txBody>
      </p:sp>
      <p:pic>
        <p:nvPicPr>
          <p:cNvPr id="793604" name="Picture 4">
            <a:extLst>
              <a:ext uri="{FF2B5EF4-FFF2-40B4-BE49-F238E27FC236}">
                <a16:creationId xmlns:a16="http://schemas.microsoft.com/office/drawing/2014/main" id="{54142DFD-2BBC-3F60-C475-1E191FFE2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31938"/>
            <a:ext cx="6019800" cy="47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3603" name="Text Box 3">
            <a:extLst>
              <a:ext uri="{FF2B5EF4-FFF2-40B4-BE49-F238E27FC236}">
                <a16:creationId xmlns:a16="http://schemas.microsoft.com/office/drawing/2014/main" id="{1FF001AB-B2BA-3E52-A5BD-7760E34E7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6172200"/>
            <a:ext cx="3048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(Program Continues)</a:t>
            </a:r>
          </a:p>
        </p:txBody>
      </p:sp>
    </p:spTree>
  </p:cSld>
  <p:clrMapOvr>
    <a:masterClrMapping/>
  </p:clrMapOvr>
  <p:transition spd="med"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3D9C0-DFE1-E6C5-C2E5-AA47AB455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98172C32-D342-4759-B9A6-77195C4B5CC2}" type="slidenum">
              <a:rPr lang="en-US" altLang="en-US"/>
              <a:pPr/>
              <a:t>256</a:t>
            </a:fld>
            <a:endParaRPr lang="en-US" altLang="en-US"/>
          </a:p>
        </p:txBody>
      </p:sp>
      <p:pic>
        <p:nvPicPr>
          <p:cNvPr id="794626" name="Picture 2">
            <a:extLst>
              <a:ext uri="{FF2B5EF4-FFF2-40B4-BE49-F238E27FC236}">
                <a16:creationId xmlns:a16="http://schemas.microsoft.com/office/drawing/2014/main" id="{5AD86BAE-36C7-BA0A-3A8E-F23BA52AC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79588"/>
            <a:ext cx="6934200" cy="263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CEDC8B2-77E4-24D4-5FD2-C38481C13C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75494101-4703-41A0-98C3-6C19D046D101}" type="slidenum">
              <a:rPr lang="en-US" altLang="en-US"/>
              <a:pPr/>
              <a:t>257</a:t>
            </a:fld>
            <a:endParaRPr lang="en-US" altLang="en-US"/>
          </a:p>
        </p:txBody>
      </p:sp>
      <p:sp>
        <p:nvSpPr>
          <p:cNvPr id="795650" name="Rectangle 2">
            <a:extLst>
              <a:ext uri="{FF2B5EF4-FFF2-40B4-BE49-F238E27FC236}">
                <a16:creationId xmlns:a16="http://schemas.microsoft.com/office/drawing/2014/main" id="{DD8F04B0-1DD4-C8D0-2ECA-3C5BDDFD9B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a Loop to Read                              Data from a File</a:t>
            </a:r>
          </a:p>
        </p:txBody>
      </p:sp>
      <p:sp>
        <p:nvSpPr>
          <p:cNvPr id="795651" name="Rectangle 3">
            <a:extLst>
              <a:ext uri="{FF2B5EF4-FFF2-40B4-BE49-F238E27FC236}">
                <a16:creationId xmlns:a16="http://schemas.microsoft.com/office/drawing/2014/main" id="{B8338C82-22BE-CF6B-B798-FE78D8D581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stream extraction operator </a:t>
            </a:r>
            <a:r>
              <a:rPr lang="en-US" altLang="en-US">
                <a:latin typeface="Courier New" panose="02070309020205020404" pitchFamily="49" charset="0"/>
              </a:rPr>
              <a:t>&gt;&gt;</a:t>
            </a:r>
            <a:r>
              <a:rPr lang="en-US" altLang="en-US"/>
              <a:t> returns </a:t>
            </a:r>
            <a:r>
              <a:rPr lang="en-US" altLang="en-US">
                <a:latin typeface="Courier New" panose="02070309020205020404" pitchFamily="49" charset="0"/>
              </a:rPr>
              <a:t>true</a:t>
            </a:r>
            <a:r>
              <a:rPr lang="en-US" altLang="en-US"/>
              <a:t> when a value was successfully read, </a:t>
            </a:r>
            <a:r>
              <a:rPr lang="en-US" altLang="en-US">
                <a:latin typeface="Courier New" panose="02070309020205020404" pitchFamily="49" charset="0"/>
              </a:rPr>
              <a:t>false</a:t>
            </a:r>
            <a:r>
              <a:rPr lang="en-US" altLang="en-US"/>
              <a:t> otherwise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Can be tested in a </a:t>
            </a:r>
            <a:r>
              <a:rPr lang="en-US" altLang="en-US">
                <a:latin typeface="Courier New" panose="02070309020205020404" pitchFamily="49" charset="0"/>
              </a:rPr>
              <a:t>while</a:t>
            </a:r>
            <a:r>
              <a:rPr lang="en-US" altLang="en-US"/>
              <a:t> loop to continue execution as long as values are read from the file:</a:t>
            </a:r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while (inputFile &gt;&gt; number) ...</a:t>
            </a:r>
            <a:endParaRPr lang="en-US" altLang="en-US"/>
          </a:p>
        </p:txBody>
      </p:sp>
    </p:spTree>
  </p:cSld>
  <p:clrMapOvr>
    <a:masterClrMapping/>
  </p:clrMapOvr>
  <p:transition spd="med"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C14E18-993D-C207-F53B-73502E86BA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D45ED138-45C5-423C-8910-80D69C502108}" type="slidenum">
              <a:rPr lang="en-US" altLang="en-US"/>
              <a:pPr/>
              <a:t>258</a:t>
            </a:fld>
            <a:endParaRPr lang="en-US" altLang="en-US"/>
          </a:p>
        </p:txBody>
      </p:sp>
      <p:pic>
        <p:nvPicPr>
          <p:cNvPr id="797699" name="Picture 3">
            <a:extLst>
              <a:ext uri="{FF2B5EF4-FFF2-40B4-BE49-F238E27FC236}">
                <a16:creationId xmlns:a16="http://schemas.microsoft.com/office/drawing/2014/main" id="{FB507538-7016-9EB2-70D3-9422CE5C7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20838"/>
            <a:ext cx="6019800" cy="470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E9383CD-0516-80BB-7D9B-D5513EA24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4E9B319C-DE40-4D88-A792-593226C8DD8C}" type="slidenum">
              <a:rPr lang="en-US" altLang="en-US"/>
              <a:pPr/>
              <a:t>259</a:t>
            </a:fld>
            <a:endParaRPr lang="en-US" altLang="en-US"/>
          </a:p>
        </p:txBody>
      </p:sp>
      <p:sp>
        <p:nvSpPr>
          <p:cNvPr id="798722" name="Rectangle 2">
            <a:extLst>
              <a:ext uri="{FF2B5EF4-FFF2-40B4-BE49-F238E27FC236}">
                <a16:creationId xmlns:a16="http://schemas.microsoft.com/office/drawing/2014/main" id="{328045A9-AF79-3482-1E52-983FB453D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Deciding Which Loop to Use</a:t>
            </a:r>
          </a:p>
        </p:txBody>
      </p:sp>
      <p:sp>
        <p:nvSpPr>
          <p:cNvPr id="798723" name="Rectangle 3">
            <a:extLst>
              <a:ext uri="{FF2B5EF4-FFF2-40B4-BE49-F238E27FC236}">
                <a16:creationId xmlns:a16="http://schemas.microsoft.com/office/drawing/2014/main" id="{A90C1786-129A-0ABF-2EC9-26067BCF11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 </a:t>
            </a:r>
            <a:r>
              <a:rPr lang="en-US" altLang="en-US" sz="2800">
                <a:latin typeface="Courier New" panose="02070309020205020404" pitchFamily="49" charset="0"/>
              </a:rPr>
              <a:t>while</a:t>
            </a:r>
            <a:r>
              <a:rPr lang="en-US" altLang="en-US" sz="2800"/>
              <a:t>: pretest loop; loop body may not be executed at all</a:t>
            </a:r>
            <a:br>
              <a:rPr lang="en-US" altLang="en-US" sz="2800"/>
            </a:b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 sz="2800"/>
              <a:t> </a:t>
            </a:r>
            <a:r>
              <a:rPr lang="en-US" altLang="en-US" sz="2800">
                <a:latin typeface="Courier New" panose="02070309020205020404" pitchFamily="49" charset="0"/>
              </a:rPr>
              <a:t>do-while</a:t>
            </a:r>
            <a:r>
              <a:rPr lang="en-US" altLang="en-US" sz="2800"/>
              <a:t>: posttest loop; loop body will always be executed at least once</a:t>
            </a:r>
            <a:br>
              <a:rPr lang="en-US" altLang="en-US" sz="2800"/>
            </a:br>
            <a:endParaRPr lang="en-US" altLang="en-US" sz="2800"/>
          </a:p>
          <a:p>
            <a:pPr>
              <a:lnSpc>
                <a:spcPct val="90000"/>
              </a:lnSpc>
            </a:pPr>
            <a:r>
              <a:rPr lang="en-US" altLang="en-US" sz="2800"/>
              <a:t> </a:t>
            </a:r>
            <a:r>
              <a:rPr lang="en-US" altLang="en-US" sz="2800">
                <a:latin typeface="Courier New" panose="02070309020205020404" pitchFamily="49" charset="0"/>
              </a:rPr>
              <a:t>for</a:t>
            </a:r>
            <a:r>
              <a:rPr lang="en-US" altLang="en-US" sz="2800"/>
              <a:t>: pretest loop with initialization and update expression; useful with counters, or if precise number of repetitions is needed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>
            <a:extLst>
              <a:ext uri="{FF2B5EF4-FFF2-40B4-BE49-F238E27FC236}">
                <a16:creationId xmlns:a16="http://schemas.microsoft.com/office/drawing/2014/main" id="{83DAC856-3168-B4A6-EA5F-5B252D112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Operators</a:t>
            </a:r>
          </a:p>
        </p:txBody>
      </p:sp>
      <p:sp>
        <p:nvSpPr>
          <p:cNvPr id="774147" name="Rectangle 3">
            <a:extLst>
              <a:ext uri="{FF2B5EF4-FFF2-40B4-BE49-F238E27FC236}">
                <a16:creationId xmlns:a16="http://schemas.microsoft.com/office/drawing/2014/main" id="{28D33068-6439-40E6-3542-6C1DFFD4C9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Used to perform operations on data</a:t>
            </a:r>
          </a:p>
          <a:p>
            <a:r>
              <a:rPr lang="en-US" altLang="en-US"/>
              <a:t>Many types of operators:</a:t>
            </a:r>
          </a:p>
          <a:p>
            <a:pPr lvl="1"/>
            <a:r>
              <a:rPr lang="en-US" altLang="en-US"/>
              <a:t>Arithmetic - ex: </a:t>
            </a:r>
            <a:r>
              <a:rPr lang="en-US" altLang="en-US">
                <a:latin typeface="Courier New" panose="02070309020205020404" pitchFamily="49" charset="0"/>
              </a:rPr>
              <a:t>+,-,*,/</a:t>
            </a:r>
          </a:p>
          <a:p>
            <a:pPr lvl="1"/>
            <a:r>
              <a:rPr lang="en-US" altLang="en-US"/>
              <a:t>Assignment – ex: </a:t>
            </a:r>
            <a:r>
              <a:rPr lang="en-US" altLang="en-US">
                <a:latin typeface="Courier New" panose="02070309020205020404" pitchFamily="49" charset="0"/>
              </a:rPr>
              <a:t>=</a:t>
            </a:r>
            <a:endParaRPr lang="en-US" altLang="en-US"/>
          </a:p>
          <a:p>
            <a:pPr lvl="1">
              <a:buFontTx/>
              <a:buNone/>
            </a:pPr>
            <a:endParaRPr lang="en-US" altLang="en-US"/>
          </a:p>
          <a:p>
            <a:r>
              <a:rPr lang="en-US" altLang="en-US"/>
              <a:t>Some operators in Program1-1:</a:t>
            </a:r>
            <a:br>
              <a:rPr lang="en-US" altLang="en-US"/>
            </a:br>
            <a:r>
              <a:rPr lang="en-US" altLang="en-US">
                <a:latin typeface="Courier New" panose="02070309020205020404" pitchFamily="49" charset="0"/>
              </a:rPr>
              <a:t>&lt;&lt; &gt;&gt; = * 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ADAFDA1-733A-8790-A647-32BD0700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7E52FDE8-359C-4AF9-A1B7-9899F546695B}" type="slidenum">
              <a:rPr lang="en-US" altLang="en-US"/>
              <a:pPr/>
              <a:t>26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F1C1BB5-B2F9-1CCC-0808-038E60C7FD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D56A6D63-5166-457B-9BB8-33F00FBA3E2E}" type="slidenum">
              <a:rPr lang="en-US" altLang="en-US"/>
              <a:pPr/>
              <a:t>260</a:t>
            </a:fld>
            <a:endParaRPr lang="en-US" altLang="en-US"/>
          </a:p>
        </p:txBody>
      </p:sp>
      <p:sp>
        <p:nvSpPr>
          <p:cNvPr id="800770" name="Rectangle 2">
            <a:extLst>
              <a:ext uri="{FF2B5EF4-FFF2-40B4-BE49-F238E27FC236}">
                <a16:creationId xmlns:a16="http://schemas.microsoft.com/office/drawing/2014/main" id="{6BBA7124-B7E3-8B2D-BE4D-2AF49E3E4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Nested Loops</a:t>
            </a:r>
          </a:p>
        </p:txBody>
      </p:sp>
      <p:sp>
        <p:nvSpPr>
          <p:cNvPr id="800771" name="Rectangle 3">
            <a:extLst>
              <a:ext uri="{FF2B5EF4-FFF2-40B4-BE49-F238E27FC236}">
                <a16:creationId xmlns:a16="http://schemas.microsoft.com/office/drawing/2014/main" id="{FB2CE26F-E0F2-A32C-85AD-8A48F64D33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806575"/>
            <a:ext cx="8229600" cy="3741738"/>
          </a:xfrm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u="sng"/>
              <a:t>nested loop</a:t>
            </a:r>
            <a:r>
              <a:rPr lang="en-US" altLang="en-US"/>
              <a:t> is a loop inside the body of another loop</a:t>
            </a:r>
          </a:p>
          <a:p>
            <a:r>
              <a:rPr lang="en-US" altLang="en-US" u="sng"/>
              <a:t>Inner </a:t>
            </a:r>
            <a:r>
              <a:rPr lang="en-US" altLang="en-US"/>
              <a:t>(inside), </a:t>
            </a:r>
            <a:r>
              <a:rPr lang="en-US" altLang="en-US" u="sng"/>
              <a:t>outer</a:t>
            </a:r>
            <a:r>
              <a:rPr lang="en-US" altLang="en-US"/>
              <a:t> (outside) loops:</a:t>
            </a:r>
            <a:br>
              <a:rPr lang="en-US" altLang="en-US"/>
            </a:br>
            <a:endParaRPr lang="en-US" altLang="en-US"/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for (row=1; row&lt;=3; row++) </a:t>
            </a:r>
            <a:r>
              <a:rPr lang="en-US" altLang="en-US"/>
              <a:t> </a:t>
            </a:r>
            <a:r>
              <a:rPr lang="en-US" altLang="en-US">
                <a:latin typeface="Courier New" panose="02070309020205020404" pitchFamily="49" charset="0"/>
              </a:rPr>
              <a:t>//outer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for (col=1; col&lt;=3; col++)//inner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	  cout &lt;&lt; row * col &lt;&lt; endl;</a:t>
            </a:r>
            <a:endParaRPr lang="en-US" altLang="en-US"/>
          </a:p>
        </p:txBody>
      </p:sp>
    </p:spTree>
  </p:cSld>
  <p:clrMapOvr>
    <a:masterClrMapping/>
  </p:clrMapOvr>
  <p:transition spd="med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CA6F1A8-638C-A48B-9CC0-79817F5D50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3EF90C3F-8C01-48E2-AF48-BDA9444476C0}" type="slidenum">
              <a:rPr lang="en-US" altLang="en-US"/>
              <a:pPr/>
              <a:t>261</a:t>
            </a:fld>
            <a:endParaRPr lang="en-US" altLang="en-US"/>
          </a:p>
        </p:txBody>
      </p:sp>
      <p:sp>
        <p:nvSpPr>
          <p:cNvPr id="802818" name="Rectangle 2">
            <a:extLst>
              <a:ext uri="{FF2B5EF4-FFF2-40B4-BE49-F238E27FC236}">
                <a16:creationId xmlns:a16="http://schemas.microsoft.com/office/drawing/2014/main" id="{2222A08C-9C08-5AC9-17BF-C0CDD03F9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Lines from Program 5-16</a:t>
            </a:r>
          </a:p>
        </p:txBody>
      </p:sp>
      <p:pic>
        <p:nvPicPr>
          <p:cNvPr id="802819" name="Picture 3">
            <a:extLst>
              <a:ext uri="{FF2B5EF4-FFF2-40B4-BE49-F238E27FC236}">
                <a16:creationId xmlns:a16="http://schemas.microsoft.com/office/drawing/2014/main" id="{6332B098-C27B-E788-D0B8-319DA8CE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2057400"/>
            <a:ext cx="5694363" cy="293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EE321D3-D068-3086-B63B-18A6A5555E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B6BA50AE-874F-4FA4-A3DA-844B8343325D}" type="slidenum">
              <a:rPr lang="en-US" altLang="en-US"/>
              <a:pPr/>
              <a:t>262</a:t>
            </a:fld>
            <a:endParaRPr lang="en-US" altLang="en-US"/>
          </a:p>
        </p:txBody>
      </p:sp>
      <p:sp>
        <p:nvSpPr>
          <p:cNvPr id="803842" name="Rectangle 2">
            <a:extLst>
              <a:ext uri="{FF2B5EF4-FFF2-40B4-BE49-F238E27FC236}">
                <a16:creationId xmlns:a16="http://schemas.microsoft.com/office/drawing/2014/main" id="{3A46EAB0-6286-8CFF-45AB-594C699B0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Nested Loops - Notes</a:t>
            </a:r>
          </a:p>
        </p:txBody>
      </p:sp>
      <p:sp>
        <p:nvSpPr>
          <p:cNvPr id="803843" name="Rectangle 3">
            <a:extLst>
              <a:ext uri="{FF2B5EF4-FFF2-40B4-BE49-F238E27FC236}">
                <a16:creationId xmlns:a16="http://schemas.microsoft.com/office/drawing/2014/main" id="{1FF62BFE-8CF1-A2FB-8189-87C5A27BC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Inner loop goes through all repetitions for each repetition of outer loop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Inner loop repetitions complete sooner than outer loop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Total number of repetitions for inner loop is product of number of repetitions of the two loops.  </a:t>
            </a:r>
          </a:p>
        </p:txBody>
      </p:sp>
    </p:spTree>
  </p:cSld>
  <p:clrMapOvr>
    <a:masterClrMapping/>
  </p:clrMapOvr>
  <p:transition spd="med"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A7D4C3A-F46C-2377-F9F0-1C454BF69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8E615233-C603-42B8-8181-20A9AC50E22A}" type="slidenum">
              <a:rPr lang="en-US" altLang="en-US"/>
              <a:pPr/>
              <a:t>263</a:t>
            </a:fld>
            <a:endParaRPr lang="en-US" altLang="en-US"/>
          </a:p>
        </p:txBody>
      </p:sp>
      <p:sp>
        <p:nvSpPr>
          <p:cNvPr id="805890" name="Rectangle 2">
            <a:extLst>
              <a:ext uri="{FF2B5EF4-FFF2-40B4-BE49-F238E27FC236}">
                <a16:creationId xmlns:a16="http://schemas.microsoft.com/office/drawing/2014/main" id="{DF31C939-B4C4-39D5-E982-6A018C5DC7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Breaking Out of a Loop</a:t>
            </a:r>
          </a:p>
        </p:txBody>
      </p:sp>
      <p:sp>
        <p:nvSpPr>
          <p:cNvPr id="805891" name="Rectangle 3">
            <a:extLst>
              <a:ext uri="{FF2B5EF4-FFF2-40B4-BE49-F238E27FC236}">
                <a16:creationId xmlns:a16="http://schemas.microsoft.com/office/drawing/2014/main" id="{364AA6E1-80D1-E8D9-62ED-CBD8DEA31E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676400"/>
            <a:ext cx="8294688" cy="4572000"/>
          </a:xfrm>
        </p:spPr>
        <p:txBody>
          <a:bodyPr/>
          <a:lstStyle/>
          <a:p>
            <a:r>
              <a:rPr lang="en-US" altLang="en-US"/>
              <a:t>Can use </a:t>
            </a:r>
            <a:r>
              <a:rPr lang="en-US" altLang="en-US">
                <a:latin typeface="Courier New" panose="02070309020205020404" pitchFamily="49" charset="0"/>
              </a:rPr>
              <a:t>break</a:t>
            </a:r>
            <a:r>
              <a:rPr lang="en-US" altLang="en-US"/>
              <a:t> to terminate execution of a loop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Use sparingly if at all – makes code harder to understand and debug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When used in an inner loop, terminates that loop only and goes back to outer loop</a:t>
            </a:r>
          </a:p>
        </p:txBody>
      </p:sp>
    </p:spTree>
  </p:cSld>
  <p:clrMapOvr>
    <a:masterClrMapping/>
  </p:clrMapOvr>
  <p:transition spd="med"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FAD3E94-0ADE-99C8-8461-1B947BC8F3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5-</a:t>
            </a:r>
            <a:fld id="{B629FB85-3068-459C-8AF2-C5D6ECC57737}" type="slidenum">
              <a:rPr lang="en-US" altLang="en-US"/>
              <a:pPr/>
              <a:t>264</a:t>
            </a:fld>
            <a:endParaRPr lang="en-US" altLang="en-US"/>
          </a:p>
        </p:txBody>
      </p:sp>
      <p:sp>
        <p:nvSpPr>
          <p:cNvPr id="807938" name="Rectangle 2">
            <a:extLst>
              <a:ext uri="{FF2B5EF4-FFF2-40B4-BE49-F238E27FC236}">
                <a16:creationId xmlns:a16="http://schemas.microsoft.com/office/drawing/2014/main" id="{8952A1AC-39AE-E490-E81D-7A090B773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8153400" cy="1143000"/>
          </a:xfrm>
        </p:spPr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continue</a:t>
            </a:r>
            <a:r>
              <a:rPr lang="en-US" altLang="en-US"/>
              <a:t> Statement</a:t>
            </a:r>
          </a:p>
        </p:txBody>
      </p:sp>
      <p:sp>
        <p:nvSpPr>
          <p:cNvPr id="807939" name="Rectangle 3">
            <a:extLst>
              <a:ext uri="{FF2B5EF4-FFF2-40B4-BE49-F238E27FC236}">
                <a16:creationId xmlns:a16="http://schemas.microsoft.com/office/drawing/2014/main" id="{7F1B8FCE-74AB-2B5C-442D-5FE52368FF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Can use </a:t>
            </a:r>
            <a:r>
              <a:rPr lang="en-US" altLang="en-US">
                <a:latin typeface="Courier New" panose="02070309020205020404" pitchFamily="49" charset="0"/>
              </a:rPr>
              <a:t>continue</a:t>
            </a:r>
            <a:r>
              <a:rPr lang="en-US" altLang="en-US"/>
              <a:t> to go to end of loop and prepare for next repetition</a:t>
            </a:r>
          </a:p>
          <a:p>
            <a:pPr lvl="1"/>
            <a:r>
              <a:rPr lang="en-US" altLang="en-US"/>
              <a:t> </a:t>
            </a:r>
            <a:r>
              <a:rPr lang="en-US" altLang="en-US">
                <a:latin typeface="Courier New" panose="02070309020205020404" pitchFamily="49" charset="0"/>
              </a:rPr>
              <a:t>while</a:t>
            </a:r>
            <a:r>
              <a:rPr lang="en-US" altLang="en-US"/>
              <a:t>, </a:t>
            </a:r>
            <a:r>
              <a:rPr lang="en-US" altLang="en-US">
                <a:latin typeface="Courier New" panose="02070309020205020404" pitchFamily="49" charset="0"/>
              </a:rPr>
              <a:t>do-while</a:t>
            </a:r>
            <a:r>
              <a:rPr lang="en-US" altLang="en-US"/>
              <a:t> loops: go to test, repeat loop if test passes</a:t>
            </a:r>
          </a:p>
          <a:p>
            <a:pPr lvl="1"/>
            <a:r>
              <a:rPr lang="en-US" altLang="en-US"/>
              <a:t> </a:t>
            </a:r>
            <a:r>
              <a:rPr lang="en-US" altLang="en-US">
                <a:latin typeface="Courier New" panose="02070309020205020404" pitchFamily="49" charset="0"/>
              </a:rPr>
              <a:t>for</a:t>
            </a:r>
            <a:r>
              <a:rPr lang="en-US" altLang="en-US"/>
              <a:t> loop: perform update step, then test, then repeat loop if test passes</a:t>
            </a:r>
          </a:p>
          <a:p>
            <a:r>
              <a:rPr lang="en-US" altLang="en-US"/>
              <a:t>Use sparingly – like </a:t>
            </a:r>
            <a:r>
              <a:rPr lang="en-US" altLang="en-US">
                <a:latin typeface="Courier New" panose="02070309020205020404" pitchFamily="49" charset="0"/>
              </a:rPr>
              <a:t>break</a:t>
            </a:r>
            <a:r>
              <a:rPr lang="en-US" altLang="en-US"/>
              <a:t>, can make program logic hard to follow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>
            <a:extLst>
              <a:ext uri="{FF2B5EF4-FFF2-40B4-BE49-F238E27FC236}">
                <a16:creationId xmlns:a16="http://schemas.microsoft.com/office/drawing/2014/main" id="{FDB1CD03-DA62-1F6D-4BAD-838197D8EC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772400" cy="1143000"/>
          </a:xfrm>
        </p:spPr>
        <p:txBody>
          <a:bodyPr/>
          <a:lstStyle/>
          <a:p>
            <a:r>
              <a:rPr lang="en-US" altLang="en-US"/>
              <a:t>Operators</a:t>
            </a:r>
          </a:p>
        </p:txBody>
      </p:sp>
      <p:sp>
        <p:nvSpPr>
          <p:cNvPr id="776195" name="Rectangle 3">
            <a:extLst>
              <a:ext uri="{FF2B5EF4-FFF2-40B4-BE49-F238E27FC236}">
                <a16:creationId xmlns:a16="http://schemas.microsoft.com/office/drawing/2014/main" id="{FFFC13E7-7F12-53FA-EFA1-664F38B7E1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6400" y="1600200"/>
            <a:ext cx="7772400" cy="5029200"/>
          </a:xfrm>
        </p:spPr>
        <p:txBody>
          <a:bodyPr/>
          <a:lstStyle/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// This program calculates the user's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 #include &lt;iostream&gt;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 using namespace std;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  int main()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6  {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7     double hours, rate, pay;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9     // Get the number of hours worked.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    cout &lt;&lt; "How many hours did you work? ";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     cin &gt;&gt; hours;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    // Get the hourly pay rate.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     cout &lt;&lt; "How much do you get paid per hour? ";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    cin &gt;&gt; rate;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     // Calculate the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     pay = hours * rate;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     // Display the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     cout &lt;&lt; "You have earned $" &lt;&lt; pay &lt;&lt; endl;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     return 0;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  }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6628491-046E-BD87-FFD9-ED11E4DF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C98FD992-B0C1-41A7-BE13-CFF05DC5FC38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776196" name="Oval 4">
            <a:extLst>
              <a:ext uri="{FF2B5EF4-FFF2-40B4-BE49-F238E27FC236}">
                <a16:creationId xmlns:a16="http://schemas.microsoft.com/office/drawing/2014/main" id="{50C1E125-7C0A-6DD7-C303-1B3C25A27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505200"/>
            <a:ext cx="533400" cy="2286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6197" name="Oval 5">
            <a:extLst>
              <a:ext uri="{FF2B5EF4-FFF2-40B4-BE49-F238E27FC236}">
                <a16:creationId xmlns:a16="http://schemas.microsoft.com/office/drawing/2014/main" id="{B868FA31-AE36-0474-DC58-3BC91D80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733800"/>
            <a:ext cx="533400" cy="2286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6198" name="Oval 6">
            <a:extLst>
              <a:ext uri="{FF2B5EF4-FFF2-40B4-BE49-F238E27FC236}">
                <a16:creationId xmlns:a16="http://schemas.microsoft.com/office/drawing/2014/main" id="{EE5A7DEC-3D19-B7EC-9E82-16A2F07F0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4330700"/>
            <a:ext cx="533400" cy="2286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6199" name="Oval 7">
            <a:extLst>
              <a:ext uri="{FF2B5EF4-FFF2-40B4-BE49-F238E27FC236}">
                <a16:creationId xmlns:a16="http://schemas.microsoft.com/office/drawing/2014/main" id="{58F01C78-239A-6A91-4E16-1D3D8F961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533900"/>
            <a:ext cx="533400" cy="2286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6200" name="Oval 8">
            <a:extLst>
              <a:ext uri="{FF2B5EF4-FFF2-40B4-BE49-F238E27FC236}">
                <a16:creationId xmlns:a16="http://schemas.microsoft.com/office/drawing/2014/main" id="{67B9C30C-CFB7-272F-3A09-8C2C00A6E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5791200"/>
            <a:ext cx="533400" cy="2286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6201" name="Oval 9">
            <a:extLst>
              <a:ext uri="{FF2B5EF4-FFF2-40B4-BE49-F238E27FC236}">
                <a16:creationId xmlns:a16="http://schemas.microsoft.com/office/drawing/2014/main" id="{066A2E3E-5CE7-E33A-EF39-7D7E96236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338" y="5778500"/>
            <a:ext cx="474662" cy="2286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6202" name="Oval 10">
            <a:extLst>
              <a:ext uri="{FF2B5EF4-FFF2-40B4-BE49-F238E27FC236}">
                <a16:creationId xmlns:a16="http://schemas.microsoft.com/office/drawing/2014/main" id="{2D6DFF31-B15F-3E30-77D2-E76AA58A4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0" y="5765801"/>
            <a:ext cx="488950" cy="257175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6203" name="Oval 11">
            <a:extLst>
              <a:ext uri="{FF2B5EF4-FFF2-40B4-BE49-F238E27FC236}">
                <a16:creationId xmlns:a16="http://schemas.microsoft.com/office/drawing/2014/main" id="{F5DF9783-0A5D-1883-2491-7C591EA16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001" y="5156200"/>
            <a:ext cx="417513" cy="242888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6204" name="Oval 12">
            <a:extLst>
              <a:ext uri="{FF2B5EF4-FFF2-40B4-BE49-F238E27FC236}">
                <a16:creationId xmlns:a16="http://schemas.microsoft.com/office/drawing/2014/main" id="{915FA4F1-4142-081D-5CB5-DEF5752F3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1" y="5143500"/>
            <a:ext cx="417513" cy="242888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>
            <a:extLst>
              <a:ext uri="{FF2B5EF4-FFF2-40B4-BE49-F238E27FC236}">
                <a16:creationId xmlns:a16="http://schemas.microsoft.com/office/drawing/2014/main" id="{F0CA6CDE-FD6F-90F2-80CC-575E8EC19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Punctuation</a:t>
            </a:r>
          </a:p>
        </p:txBody>
      </p:sp>
      <p:sp>
        <p:nvSpPr>
          <p:cNvPr id="778243" name="Rectangle 3">
            <a:extLst>
              <a:ext uri="{FF2B5EF4-FFF2-40B4-BE49-F238E27FC236}">
                <a16:creationId xmlns:a16="http://schemas.microsoft.com/office/drawing/2014/main" id="{BEC81495-F739-8362-74AD-94A3C8F1B5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Characters that mark the end of a statement, or that separate items in a list</a:t>
            </a:r>
          </a:p>
          <a:p>
            <a:r>
              <a:rPr lang="en-US" altLang="en-US"/>
              <a:t>In Program 1-1: </a:t>
            </a:r>
            <a:r>
              <a:rPr lang="en-US" altLang="en-US">
                <a:latin typeface="Courier New" panose="02070309020205020404" pitchFamily="49" charset="0"/>
              </a:rPr>
              <a:t> ,</a:t>
            </a:r>
            <a:r>
              <a:rPr lang="en-US" altLang="en-US"/>
              <a:t> and </a:t>
            </a:r>
            <a:r>
              <a:rPr lang="en-US" altLang="en-US">
                <a:latin typeface="Courier New" panose="02070309020205020404" pitchFamily="49" charset="0"/>
              </a:rPr>
              <a:t>;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E07F7E7-C997-EA4E-4F8E-C687E09B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1B73A7D4-3FAF-47B1-90AF-EC1685559A9C}" type="slidenum">
              <a:rPr lang="en-US" altLang="en-US"/>
              <a:pPr/>
              <a:t>28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Rectangle 2">
            <a:extLst>
              <a:ext uri="{FF2B5EF4-FFF2-40B4-BE49-F238E27FC236}">
                <a16:creationId xmlns:a16="http://schemas.microsoft.com/office/drawing/2014/main" id="{8A3FA151-637B-621A-C4A7-7E2C7F9CA1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772400" cy="1143000"/>
          </a:xfrm>
        </p:spPr>
        <p:txBody>
          <a:bodyPr/>
          <a:lstStyle/>
          <a:p>
            <a:r>
              <a:rPr lang="en-US" altLang="en-US"/>
              <a:t>Punctuation</a:t>
            </a:r>
          </a:p>
        </p:txBody>
      </p:sp>
      <p:sp>
        <p:nvSpPr>
          <p:cNvPr id="780291" name="Rectangle 3">
            <a:extLst>
              <a:ext uri="{FF2B5EF4-FFF2-40B4-BE49-F238E27FC236}">
                <a16:creationId xmlns:a16="http://schemas.microsoft.com/office/drawing/2014/main" id="{A9AEDE9D-6036-A948-DE2E-022AD4B36B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52600" y="1600200"/>
            <a:ext cx="7772400" cy="4953000"/>
          </a:xfrm>
        </p:spPr>
        <p:txBody>
          <a:bodyPr/>
          <a:lstStyle/>
          <a:p>
            <a:pPr>
              <a:lnSpc>
                <a:spcPct val="85000"/>
              </a:lnSpc>
              <a:buFont typeface="Times" panose="02020603050405020304" pitchFamily="18" charset="0"/>
              <a:buNone/>
            </a:pPr>
            <a:r>
              <a:rPr lang="en-US" altLang="en-US" sz="1600">
                <a:latin typeface="Courier New" panose="02070309020205020404" pitchFamily="49" charset="0"/>
              </a:rPr>
              <a:t>   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 // This program calculates the user's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 #include &lt;iostream&gt;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 using namespace std;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  int main()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6  {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7     double hours, rate, pay;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9     // Get the number of hours worked.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    cout &lt;&lt; "How many hours did you work? ";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     cin &gt;&gt; hours;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12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     // Get the hourly pay rate.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     cout &lt;&lt; "How much do you get paid per hour? ";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     cin &gt;&gt; rate;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     // Calculate the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     pay = hours * rate;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    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     // Display the pay.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     cout &lt;&lt; "You have earned $" &lt;&lt; pay &lt;&lt; endl;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22     return 0;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  }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4BD78E7-E6E4-8BD0-D4C3-3AAACB10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C2EAACE2-4752-4110-B6E5-ED4BE31AB249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780292" name="Oval 4">
            <a:extLst>
              <a:ext uri="{FF2B5EF4-FFF2-40B4-BE49-F238E27FC236}">
                <a16:creationId xmlns:a16="http://schemas.microsoft.com/office/drawing/2014/main" id="{C47A9B5D-C63C-FEA7-6873-897163F8A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1" y="2057401"/>
            <a:ext cx="176213" cy="233363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293" name="Oval 5">
            <a:extLst>
              <a:ext uri="{FF2B5EF4-FFF2-40B4-BE49-F238E27FC236}">
                <a16:creationId xmlns:a16="http://schemas.microsoft.com/office/drawing/2014/main" id="{7F773289-6C9E-CB0C-85EF-580139AD8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488" y="2886076"/>
            <a:ext cx="176212" cy="233363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294" name="Oval 6">
            <a:extLst>
              <a:ext uri="{FF2B5EF4-FFF2-40B4-BE49-F238E27FC236}">
                <a16:creationId xmlns:a16="http://schemas.microsoft.com/office/drawing/2014/main" id="{39D9E702-71A0-5C1D-12CC-EE0B6C821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701" y="3514726"/>
            <a:ext cx="176213" cy="233363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295" name="Oval 7">
            <a:extLst>
              <a:ext uri="{FF2B5EF4-FFF2-40B4-BE49-F238E27FC236}">
                <a16:creationId xmlns:a16="http://schemas.microsoft.com/office/drawing/2014/main" id="{1A68C007-1243-6925-BABD-C6107363E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1" y="3735388"/>
            <a:ext cx="176213" cy="233362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296" name="Oval 8">
            <a:extLst>
              <a:ext uri="{FF2B5EF4-FFF2-40B4-BE49-F238E27FC236}">
                <a16:creationId xmlns:a16="http://schemas.microsoft.com/office/drawing/2014/main" id="{30554E27-175C-BEAE-B7C1-C15A80A0A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5188" y="4354513"/>
            <a:ext cx="176212" cy="233362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297" name="Oval 9">
            <a:extLst>
              <a:ext uri="{FF2B5EF4-FFF2-40B4-BE49-F238E27FC236}">
                <a16:creationId xmlns:a16="http://schemas.microsoft.com/office/drawing/2014/main" id="{20B9E3E4-A4EB-56A8-DE86-1F61437FF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1" y="4554538"/>
            <a:ext cx="176213" cy="233362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298" name="Oval 10">
            <a:extLst>
              <a:ext uri="{FF2B5EF4-FFF2-40B4-BE49-F238E27FC236}">
                <a16:creationId xmlns:a16="http://schemas.microsoft.com/office/drawing/2014/main" id="{208727DF-5A86-F48B-D8A1-D20F62B8A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4301" y="5181601"/>
            <a:ext cx="176213" cy="233363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299" name="Oval 11">
            <a:extLst>
              <a:ext uri="{FF2B5EF4-FFF2-40B4-BE49-F238E27FC236}">
                <a16:creationId xmlns:a16="http://schemas.microsoft.com/office/drawing/2014/main" id="{E7888F6B-66B7-E0E9-75F8-260D4E4A6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1" y="5797551"/>
            <a:ext cx="176213" cy="233363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300" name="Oval 12">
            <a:extLst>
              <a:ext uri="{FF2B5EF4-FFF2-40B4-BE49-F238E27FC236}">
                <a16:creationId xmlns:a16="http://schemas.microsoft.com/office/drawing/2014/main" id="{9A03F4FC-A447-3CF0-C76D-6941A455B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101" y="6019801"/>
            <a:ext cx="176213" cy="233363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301" name="Oval 13">
            <a:extLst>
              <a:ext uri="{FF2B5EF4-FFF2-40B4-BE49-F238E27FC236}">
                <a16:creationId xmlns:a16="http://schemas.microsoft.com/office/drawing/2014/main" id="{5737FA4F-2A81-697B-70C7-4528CC5D6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1" y="2924176"/>
            <a:ext cx="176213" cy="233363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0302" name="Oval 14">
            <a:extLst>
              <a:ext uri="{FF2B5EF4-FFF2-40B4-BE49-F238E27FC236}">
                <a16:creationId xmlns:a16="http://schemas.microsoft.com/office/drawing/2014/main" id="{4B3C1E12-E5C2-9CB5-2578-B8068DC09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888" y="2928938"/>
            <a:ext cx="176212" cy="233362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6A515-8701-3AD4-D4EC-11511DF9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41013"/>
            <a:ext cx="9905998" cy="147857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86BE13A-F755-F0A8-C77F-50AA9EDB6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422805"/>
              </p:ext>
            </p:extLst>
          </p:nvPr>
        </p:nvGraphicFramePr>
        <p:xfrm>
          <a:off x="1015578" y="1259587"/>
          <a:ext cx="9906000" cy="4998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075">
                  <a:extLst>
                    <a:ext uri="{9D8B030D-6E8A-4147-A177-3AD203B41FA5}">
                      <a16:colId xmlns:a16="http://schemas.microsoft.com/office/drawing/2014/main" val="3599013842"/>
                    </a:ext>
                  </a:extLst>
                </a:gridCol>
                <a:gridCol w="3791824">
                  <a:extLst>
                    <a:ext uri="{9D8B030D-6E8A-4147-A177-3AD203B41FA5}">
                      <a16:colId xmlns:a16="http://schemas.microsoft.com/office/drawing/2014/main" val="1553256496"/>
                    </a:ext>
                  </a:extLst>
                </a:gridCol>
                <a:gridCol w="3665101">
                  <a:extLst>
                    <a:ext uri="{9D8B030D-6E8A-4147-A177-3AD203B41FA5}">
                      <a16:colId xmlns:a16="http://schemas.microsoft.com/office/drawing/2014/main" val="3708880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C++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68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Namespaces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Namespace features are not present inside the C.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Namespace</a:t>
                      </a:r>
                      <a:r>
                        <a:rPr lang="en-US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is used by C++, which avoid name collisions.</a:t>
                      </a:r>
                      <a:endParaRPr lang="en-US" sz="11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5771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Standard Header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IO header is </a:t>
                      </a:r>
                      <a:r>
                        <a:rPr lang="en-US" sz="1200" b="1" u="sng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stdio.h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IO header is </a:t>
                      </a:r>
                      <a:r>
                        <a:rPr lang="en-US" sz="1200" b="1" u="sng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iostream.h</a:t>
                      </a:r>
                      <a:r>
                        <a:rPr lang="en-US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5082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Reference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variables are not supported by C.</a:t>
                      </a:r>
                      <a:endParaRPr lang="en-US" sz="11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 variables are supported by C++.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210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Dynamic Memory Allocation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provides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malloc()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200" b="1" u="sng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calloc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functions for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dynamic memory allocation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free()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for memory de-allocation.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C++ provides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new operator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for memory allocation and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delete operator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for memory de-allocation.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7298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Exception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Direct support for exception handling is not supported by C.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Exception handling</a:t>
                      </a:r>
                      <a:r>
                        <a:rPr lang="en-US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is supported by C++.</a:t>
                      </a:r>
                      <a:endParaRPr lang="en-US" sz="1100" b="1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6180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Input and Output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scanf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1200" b="1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printf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() functions are used for input/output in C.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cin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and </a:t>
                      </a:r>
                      <a:r>
                        <a:rPr lang="en-US" sz="1200" b="1" u="sng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cout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are used for </a:t>
                      </a:r>
                      <a:r>
                        <a:rPr lang="en-US" sz="1200" b="1" u="sng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input/output in C++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1511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Access Modifiers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structures don’t have access modifiers.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++ structures have access modifiers.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3688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Overloading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 does not support overloading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C++ does support overloading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11740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File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File extension is “.c”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File extension is “.</a:t>
                      </a:r>
                      <a:r>
                        <a:rPr lang="en-US" sz="1200" b="1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cpp</a:t>
                      </a: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” or “.c++” or “.cc” or “.cxx”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4225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There are 32 keywords in the C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There are 97 keywords in the C++</a:t>
                      </a:r>
                      <a:endParaRPr lang="en-US" sz="1100" b="1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84450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91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>
            <a:extLst>
              <a:ext uri="{FF2B5EF4-FFF2-40B4-BE49-F238E27FC236}">
                <a16:creationId xmlns:a16="http://schemas.microsoft.com/office/drawing/2014/main" id="{68632B19-DE1D-CF1A-70F3-F5E4FDC9B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Syntax</a:t>
            </a:r>
          </a:p>
        </p:txBody>
      </p:sp>
      <p:sp>
        <p:nvSpPr>
          <p:cNvPr id="782339" name="Rectangle 3">
            <a:extLst>
              <a:ext uri="{FF2B5EF4-FFF2-40B4-BE49-F238E27FC236}">
                <a16:creationId xmlns:a16="http://schemas.microsoft.com/office/drawing/2014/main" id="{85ECCBBB-9088-A50D-39CC-E487DFC3C9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/>
              <a:t>The rules of grammar that must be followed when writing a program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Controls the use of key words, operators, programmer-defined symbols, and punctuation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612ADEC-ED48-4DDA-ED74-83A5ED9A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2361D2BF-1D78-4BDA-B853-049E25B5505A}" type="slidenum">
              <a:rPr lang="en-US" altLang="en-US"/>
              <a:pPr/>
              <a:t>30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>
            <a:extLst>
              <a:ext uri="{FF2B5EF4-FFF2-40B4-BE49-F238E27FC236}">
                <a16:creationId xmlns:a16="http://schemas.microsoft.com/office/drawing/2014/main" id="{90152F8B-8436-5139-C6E4-0A66B46B8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Variables</a:t>
            </a:r>
          </a:p>
        </p:txBody>
      </p:sp>
      <p:sp>
        <p:nvSpPr>
          <p:cNvPr id="784387" name="Rectangle 3">
            <a:extLst>
              <a:ext uri="{FF2B5EF4-FFF2-40B4-BE49-F238E27FC236}">
                <a16:creationId xmlns:a16="http://schemas.microsoft.com/office/drawing/2014/main" id="{E9069CB9-C032-DC92-AD3D-72E0572A31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600200"/>
            <a:ext cx="77724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variable is a named storage location in the computer’s memory for holding a piece of data.</a:t>
            </a:r>
          </a:p>
          <a:p>
            <a:pPr>
              <a:lnSpc>
                <a:spcPct val="90000"/>
              </a:lnSpc>
            </a:pPr>
            <a:r>
              <a:rPr lang="en-US" altLang="en-US"/>
              <a:t>In Program 1-1 we used three variables: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</a:t>
            </a:r>
            <a:r>
              <a:rPr lang="en-US" altLang="en-US" b="1">
                <a:latin typeface="Courier New" panose="02070309020205020404" pitchFamily="49" charset="0"/>
              </a:rPr>
              <a:t>hours</a:t>
            </a:r>
            <a:r>
              <a:rPr lang="en-US" altLang="en-US"/>
              <a:t> variable was used to hold the hours worked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</a:t>
            </a:r>
            <a:r>
              <a:rPr lang="en-US" altLang="en-US" b="1">
                <a:latin typeface="Courier New" panose="02070309020205020404" pitchFamily="49" charset="0"/>
              </a:rPr>
              <a:t>rate</a:t>
            </a:r>
            <a:r>
              <a:rPr lang="en-US" altLang="en-US"/>
              <a:t> variable was used to hold the pay rate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</a:t>
            </a:r>
            <a:r>
              <a:rPr lang="en-US" altLang="en-US" b="1">
                <a:latin typeface="Courier New" panose="02070309020205020404" pitchFamily="49" charset="0"/>
              </a:rPr>
              <a:t>pay</a:t>
            </a:r>
            <a:r>
              <a:rPr lang="en-US" altLang="en-US"/>
              <a:t> variable was used to hold the gross pay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AA9BD63-D4F2-FDFC-10A0-8482D114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913B3EFE-6E5A-42E2-81A9-6FA48EAE22AE}" type="slidenum">
              <a:rPr lang="en-US" altLang="en-US"/>
              <a:pPr/>
              <a:t>31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>
            <a:extLst>
              <a:ext uri="{FF2B5EF4-FFF2-40B4-BE49-F238E27FC236}">
                <a16:creationId xmlns:a16="http://schemas.microsoft.com/office/drawing/2014/main" id="{E81756A1-82CC-1174-2BB0-AB56D479A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 Definitions</a:t>
            </a:r>
          </a:p>
        </p:txBody>
      </p:sp>
      <p:sp>
        <p:nvSpPr>
          <p:cNvPr id="785411" name="Rectangle 3">
            <a:extLst>
              <a:ext uri="{FF2B5EF4-FFF2-40B4-BE49-F238E27FC236}">
                <a16:creationId xmlns:a16="http://schemas.microsoft.com/office/drawing/2014/main" id="{0870CF60-519F-C98F-B041-CD9E304470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/>
              <a:t>To create a variable in a program you must write a variable definition (also called a variable declaration)</a:t>
            </a:r>
          </a:p>
          <a:p>
            <a:endParaRPr lang="en-US" altLang="en-US" sz="2800"/>
          </a:p>
          <a:p>
            <a:r>
              <a:rPr lang="en-US" altLang="en-US" sz="2800"/>
              <a:t>Here is the statement from Program 1-1 that defines the variables:</a:t>
            </a:r>
            <a:br>
              <a:rPr lang="en-US" altLang="en-US" sz="2800"/>
            </a:br>
            <a:br>
              <a:rPr lang="en-US" altLang="en-US" sz="2800"/>
            </a:br>
            <a:r>
              <a:rPr lang="en-US" altLang="en-US" sz="2800" b="1">
                <a:latin typeface="Courier New" panose="02070309020205020404" pitchFamily="49" charset="0"/>
              </a:rPr>
              <a:t>double hours, rate, pay;</a:t>
            </a:r>
            <a:br>
              <a:rPr lang="en-US" altLang="en-US" sz="2800" b="1">
                <a:latin typeface="Courier New" panose="02070309020205020404" pitchFamily="49" charset="0"/>
              </a:rPr>
            </a:br>
            <a:endParaRPr lang="en-US" altLang="en-US" sz="2800" b="1">
              <a:latin typeface="Courier New" panose="02070309020205020404" pitchFamily="49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ED5914-AF3C-6027-FA87-CD604239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13389E63-E84F-4E73-B54B-22A041D023B5}" type="slidenum">
              <a:rPr lang="en-US" altLang="en-US"/>
              <a:pPr/>
              <a:t>32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>
            <a:extLst>
              <a:ext uri="{FF2B5EF4-FFF2-40B4-BE49-F238E27FC236}">
                <a16:creationId xmlns:a16="http://schemas.microsoft.com/office/drawing/2014/main" id="{CB524005-ED39-D6D2-F33B-3FCD93BF32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 Definitions</a:t>
            </a:r>
          </a:p>
        </p:txBody>
      </p:sp>
      <p:sp>
        <p:nvSpPr>
          <p:cNvPr id="786435" name="Rectangle 3">
            <a:extLst>
              <a:ext uri="{FF2B5EF4-FFF2-40B4-BE49-F238E27FC236}">
                <a16:creationId xmlns:a16="http://schemas.microsoft.com/office/drawing/2014/main" id="{98BD1C4A-1AB0-C5CC-364B-69C3A77513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There are many different types of data, which you will learn about in this course.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A variable holds a specific type of data.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The variable definition specifies the type of data a variable can hold, and the variable name.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2BC07FD-CDCA-FA83-9846-96FA564C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B321D092-C245-4C6C-8068-925FAC5F4252}" type="slidenum">
              <a:rPr lang="en-US" altLang="en-US"/>
              <a:pPr/>
              <a:t>33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>
            <a:extLst>
              <a:ext uri="{FF2B5EF4-FFF2-40B4-BE49-F238E27FC236}">
                <a16:creationId xmlns:a16="http://schemas.microsoft.com/office/drawing/2014/main" id="{3C847878-67F0-08B6-17B7-0FC2CC8CA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 Definitions</a:t>
            </a:r>
          </a:p>
        </p:txBody>
      </p:sp>
      <p:sp>
        <p:nvSpPr>
          <p:cNvPr id="787459" name="Rectangle 3">
            <a:extLst>
              <a:ext uri="{FF2B5EF4-FFF2-40B4-BE49-F238E27FC236}">
                <a16:creationId xmlns:a16="http://schemas.microsoft.com/office/drawing/2014/main" id="{3490599C-7D19-D0F7-A4AB-CB1354EAC4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Once again, line 7 from Program 1-1:</a:t>
            </a:r>
            <a:br>
              <a:rPr lang="en-US" altLang="en-US"/>
            </a:br>
            <a:br>
              <a:rPr lang="en-US" altLang="en-US"/>
            </a:br>
            <a:r>
              <a:rPr lang="en-US" altLang="en-US" b="1">
                <a:latin typeface="Courier New" panose="02070309020205020404" pitchFamily="49" charset="0"/>
              </a:rPr>
              <a:t>double hours, rate, pay;</a:t>
            </a:r>
            <a:br>
              <a:rPr lang="en-US" altLang="en-US" b="1">
                <a:latin typeface="Courier New" panose="02070309020205020404" pitchFamily="49" charset="0"/>
              </a:rPr>
            </a:br>
            <a:endParaRPr lang="en-US" altLang="en-US" b="1">
              <a:latin typeface="Courier New" panose="02070309020205020404" pitchFamily="49" charset="0"/>
            </a:endParaRPr>
          </a:p>
          <a:p>
            <a:r>
              <a:rPr lang="en-US" altLang="en-US"/>
              <a:t>The word </a:t>
            </a:r>
            <a:r>
              <a:rPr lang="en-US" altLang="en-US" b="1">
                <a:latin typeface="Courier New" panose="02070309020205020404" pitchFamily="49" charset="0"/>
              </a:rPr>
              <a:t>double</a:t>
            </a:r>
            <a:r>
              <a:rPr lang="en-US" altLang="en-US"/>
              <a:t> specifies that the variables can hold double-precision floating point numbers. (You will learn more about that in Chapter 2)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BBE270E-530F-5122-B848-33C459BF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E4E56BD2-B593-4D96-86F6-9D607712DCFD}" type="slidenum">
              <a:rPr lang="en-US" altLang="en-US"/>
              <a:pPr/>
              <a:t>34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Rectangle 2">
            <a:extLst>
              <a:ext uri="{FF2B5EF4-FFF2-40B4-BE49-F238E27FC236}">
                <a16:creationId xmlns:a16="http://schemas.microsoft.com/office/drawing/2014/main" id="{6863BD92-F202-F554-70C7-21461B0B65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Input, Processing, and Output</a:t>
            </a:r>
          </a:p>
        </p:txBody>
      </p:sp>
      <p:sp>
        <p:nvSpPr>
          <p:cNvPr id="788483" name="Rectangle 3">
            <a:extLst>
              <a:ext uri="{FF2B5EF4-FFF2-40B4-BE49-F238E27FC236}">
                <a16:creationId xmlns:a16="http://schemas.microsoft.com/office/drawing/2014/main" id="{FDCAFAA4-5E5B-CC68-38C4-E1FBDE3724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altLang="en-US"/>
              <a:t>Three steps that a program typically performs:</a:t>
            </a:r>
          </a:p>
          <a:p>
            <a:pPr marL="990600" lvl="1" indent="-533400">
              <a:lnSpc>
                <a:spcPct val="90000"/>
              </a:lnSpc>
              <a:buClr>
                <a:schemeClr val="tx1"/>
              </a:buClr>
              <a:buSzPct val="90000"/>
              <a:buFontTx/>
              <a:buAutoNum type="arabicParenR"/>
            </a:pPr>
            <a:r>
              <a:rPr lang="en-US" altLang="en-US" b="1"/>
              <a:t>Gather input data: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altLang="en-US"/>
              <a:t>from keyboard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altLang="en-US"/>
              <a:t>from files on disk drives</a:t>
            </a:r>
          </a:p>
          <a:p>
            <a:pPr marL="990600" lvl="1" indent="-533400">
              <a:lnSpc>
                <a:spcPct val="90000"/>
              </a:lnSpc>
              <a:buClr>
                <a:schemeClr val="tx1"/>
              </a:buClr>
              <a:buSzPct val="90000"/>
              <a:buFontTx/>
              <a:buAutoNum type="arabicParenR"/>
            </a:pPr>
            <a:r>
              <a:rPr lang="en-US" altLang="en-US" b="1"/>
              <a:t>Process the input data</a:t>
            </a:r>
          </a:p>
          <a:p>
            <a:pPr marL="990600" lvl="1" indent="-533400">
              <a:lnSpc>
                <a:spcPct val="90000"/>
              </a:lnSpc>
              <a:buClr>
                <a:schemeClr val="tx1"/>
              </a:buClr>
              <a:buSzPct val="90000"/>
              <a:buFontTx/>
              <a:buAutoNum type="arabicParenR"/>
            </a:pPr>
            <a:r>
              <a:rPr lang="en-US" altLang="en-US" b="1"/>
              <a:t>Display the results as output: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altLang="en-US"/>
              <a:t>send it to the screen</a:t>
            </a:r>
          </a:p>
          <a:p>
            <a:pPr marL="1371600" lvl="2" indent="-457200">
              <a:lnSpc>
                <a:spcPct val="90000"/>
              </a:lnSpc>
            </a:pPr>
            <a:r>
              <a:rPr lang="en-US" altLang="en-US"/>
              <a:t>write to a file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FD6AE59-E1FD-76DC-75F7-CD80835F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5F34AB21-1E93-4AD4-84F3-335343FD4E10}" type="slidenum">
              <a:rPr lang="en-US" altLang="en-US"/>
              <a:pPr/>
              <a:t>35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>
            <a:extLst>
              <a:ext uri="{FF2B5EF4-FFF2-40B4-BE49-F238E27FC236}">
                <a16:creationId xmlns:a16="http://schemas.microsoft.com/office/drawing/2014/main" id="{9DFD0C8C-2F04-C83A-FAA4-4575BD63CB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Programming Process</a:t>
            </a:r>
          </a:p>
        </p:txBody>
      </p:sp>
      <p:pic>
        <p:nvPicPr>
          <p:cNvPr id="790532" name="Picture 4">
            <a:extLst>
              <a:ext uri="{FF2B5EF4-FFF2-40B4-BE49-F238E27FC236}">
                <a16:creationId xmlns:a16="http://schemas.microsoft.com/office/drawing/2014/main" id="{CA4D0191-74EE-DD88-83AB-543439343D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1501" y="1736725"/>
            <a:ext cx="6118225" cy="3784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9BE80C0-0938-1617-1EFB-CC29440B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80DF3D03-A20E-4EB9-9755-5555922C0BAC}" type="slidenum">
              <a:rPr lang="en-US" altLang="en-US"/>
              <a:pPr/>
              <a:t>36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78" name="Rectangle 2">
            <a:extLst>
              <a:ext uri="{FF2B5EF4-FFF2-40B4-BE49-F238E27FC236}">
                <a16:creationId xmlns:a16="http://schemas.microsoft.com/office/drawing/2014/main" id="{0B55EBB7-B60E-83AC-A146-8119E0EFEE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Procedural and Object-Oriented Programming</a:t>
            </a:r>
          </a:p>
        </p:txBody>
      </p:sp>
      <p:sp>
        <p:nvSpPr>
          <p:cNvPr id="792579" name="Rectangle 3">
            <a:extLst>
              <a:ext uri="{FF2B5EF4-FFF2-40B4-BE49-F238E27FC236}">
                <a16:creationId xmlns:a16="http://schemas.microsoft.com/office/drawing/2014/main" id="{15CAE788-F055-87FA-48FC-F90A1EDBD9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Procedural programming: focus is on the process.  Procedures/functions are written to process data.</a:t>
            </a:r>
          </a:p>
          <a:p>
            <a:r>
              <a:rPr lang="en-US" altLang="en-US"/>
              <a:t>Object-Oriented programming: focus is on objects, which contain data and the means to manipulate the data.  Messages sent to objects to perform operations.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F5008BD-5CC6-4BDB-C4F3-5540B218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1A75ADAB-1B1E-4D26-B0AF-246BA280F054}" type="slidenum">
              <a:rPr lang="en-US" altLang="en-US"/>
              <a:pPr/>
              <a:t>37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>
            <a:extLst>
              <a:ext uri="{FF2B5EF4-FFF2-40B4-BE49-F238E27FC236}">
                <a16:creationId xmlns:a16="http://schemas.microsoft.com/office/drawing/2014/main" id="{441C1E4D-1109-5A84-AA48-A572CF0062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772400" cy="1143000"/>
          </a:xfrm>
        </p:spPr>
        <p:txBody>
          <a:bodyPr/>
          <a:lstStyle/>
          <a:p>
            <a:r>
              <a:rPr lang="en-US" altLang="en-US"/>
              <a:t>Parts of a C++ Program</a:t>
            </a:r>
          </a:p>
        </p:txBody>
      </p:sp>
      <p:sp>
        <p:nvSpPr>
          <p:cNvPr id="723971" name="Rectangle 3">
            <a:extLst>
              <a:ext uri="{FF2B5EF4-FFF2-40B4-BE49-F238E27FC236}">
                <a16:creationId xmlns:a16="http://schemas.microsoft.com/office/drawing/2014/main" id="{246DC003-F0F7-64EB-0274-603671F7F2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752600"/>
            <a:ext cx="7772400" cy="4572000"/>
          </a:xfrm>
        </p:spPr>
        <p:txBody>
          <a:bodyPr/>
          <a:lstStyle/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// sample C++ program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#include &lt;iostream&gt;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using namespace std;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int main() 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{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		cout &lt;&lt; "Hello, there!";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		return 0;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1FD207E-86A8-94BC-AF4D-63AEF4F8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0C8B4C26-7F19-4330-A7C0-5CCA7DC167AE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723972" name="Line 4">
            <a:extLst>
              <a:ext uri="{FF2B5EF4-FFF2-40B4-BE49-F238E27FC236}">
                <a16:creationId xmlns:a16="http://schemas.microsoft.com/office/drawing/2014/main" id="{3F3200FA-E39C-2511-EAFC-7992D25D11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1752600"/>
            <a:ext cx="1524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973" name="Text Box 5">
            <a:extLst>
              <a:ext uri="{FF2B5EF4-FFF2-40B4-BE49-F238E27FC236}">
                <a16:creationId xmlns:a16="http://schemas.microsoft.com/office/drawing/2014/main" id="{0789283D-A42F-0F5E-0A92-ED2BE01A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1524001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>
                <a:solidFill>
                  <a:srgbClr val="FF6600"/>
                </a:solidFill>
              </a:rPr>
              <a:t>comment</a:t>
            </a:r>
          </a:p>
        </p:txBody>
      </p:sp>
      <p:grpSp>
        <p:nvGrpSpPr>
          <p:cNvPr id="723993" name="Group 25">
            <a:extLst>
              <a:ext uri="{FF2B5EF4-FFF2-40B4-BE49-F238E27FC236}">
                <a16:creationId xmlns:a16="http://schemas.microsoft.com/office/drawing/2014/main" id="{CD66BDD3-2B3F-783F-E745-C470046E8665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1981202"/>
            <a:ext cx="3581400" cy="534988"/>
            <a:chOff x="3072" y="1152"/>
            <a:chExt cx="2256" cy="337"/>
          </a:xfrm>
        </p:grpSpPr>
        <p:sp>
          <p:nvSpPr>
            <p:cNvPr id="723974" name="Line 6">
              <a:extLst>
                <a:ext uri="{FF2B5EF4-FFF2-40B4-BE49-F238E27FC236}">
                  <a16:creationId xmlns:a16="http://schemas.microsoft.com/office/drawing/2014/main" id="{0FC40578-E114-1E99-8C74-CC15CEE3A9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1392"/>
              <a:ext cx="100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975" name="Text Box 7">
              <a:extLst>
                <a:ext uri="{FF2B5EF4-FFF2-40B4-BE49-F238E27FC236}">
                  <a16:creationId xmlns:a16="http://schemas.microsoft.com/office/drawing/2014/main" id="{A84BD97D-9046-11FE-B1BE-DFD27A23D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152"/>
              <a:ext cx="1440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preprocessor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directive</a:t>
              </a:r>
            </a:p>
          </p:txBody>
        </p:sp>
      </p:grpSp>
      <p:grpSp>
        <p:nvGrpSpPr>
          <p:cNvPr id="723994" name="Group 26">
            <a:extLst>
              <a:ext uri="{FF2B5EF4-FFF2-40B4-BE49-F238E27FC236}">
                <a16:creationId xmlns:a16="http://schemas.microsoft.com/office/drawing/2014/main" id="{FA8F3C77-6879-2361-37BC-E2828834CCD7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590802"/>
            <a:ext cx="3886200" cy="534988"/>
            <a:chOff x="3168" y="1584"/>
            <a:chExt cx="2448" cy="337"/>
          </a:xfrm>
        </p:grpSpPr>
        <p:sp>
          <p:nvSpPr>
            <p:cNvPr id="723976" name="Line 8">
              <a:extLst>
                <a:ext uri="{FF2B5EF4-FFF2-40B4-BE49-F238E27FC236}">
                  <a16:creationId xmlns:a16="http://schemas.microsoft.com/office/drawing/2014/main" id="{A46F48F5-97A1-CA42-5903-C5068A7F6F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1776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977" name="Text Box 9">
              <a:extLst>
                <a:ext uri="{FF2B5EF4-FFF2-40B4-BE49-F238E27FC236}">
                  <a16:creationId xmlns:a16="http://schemas.microsoft.com/office/drawing/2014/main" id="{EE898977-3335-D0EF-0845-475CB4F75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584"/>
              <a:ext cx="1728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which namespace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to use</a:t>
              </a:r>
            </a:p>
          </p:txBody>
        </p:sp>
      </p:grpSp>
      <p:grpSp>
        <p:nvGrpSpPr>
          <p:cNvPr id="723991" name="Group 23">
            <a:extLst>
              <a:ext uri="{FF2B5EF4-FFF2-40B4-BE49-F238E27FC236}">
                <a16:creationId xmlns:a16="http://schemas.microsoft.com/office/drawing/2014/main" id="{0AF0CE61-B451-D10C-C511-CE811AEA55DB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3076576"/>
            <a:ext cx="3810000" cy="600075"/>
            <a:chOff x="1824" y="1968"/>
            <a:chExt cx="2400" cy="378"/>
          </a:xfrm>
        </p:grpSpPr>
        <p:sp>
          <p:nvSpPr>
            <p:cNvPr id="723978" name="Line 10">
              <a:extLst>
                <a:ext uri="{FF2B5EF4-FFF2-40B4-BE49-F238E27FC236}">
                  <a16:creationId xmlns:a16="http://schemas.microsoft.com/office/drawing/2014/main" id="{FE7C28D1-D360-9830-A297-F5D44376F1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24" y="211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979" name="Text Box 11">
              <a:extLst>
                <a:ext uri="{FF2B5EF4-FFF2-40B4-BE49-F238E27FC236}">
                  <a16:creationId xmlns:a16="http://schemas.microsoft.com/office/drawing/2014/main" id="{1DF6D797-8B9A-7FE5-6CEB-69776B072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968"/>
              <a:ext cx="2064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beginning of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function named </a:t>
              </a:r>
              <a:r>
                <a:rPr lang="en-US" altLang="en-US" sz="2000">
                  <a:solidFill>
                    <a:srgbClr val="FF6600"/>
                  </a:solidFill>
                  <a:latin typeface="Courier New" panose="02070309020205020404" pitchFamily="49" charset="0"/>
                </a:rPr>
                <a:t>main</a:t>
              </a:r>
            </a:p>
          </p:txBody>
        </p:sp>
      </p:grpSp>
      <p:grpSp>
        <p:nvGrpSpPr>
          <p:cNvPr id="723990" name="Group 22">
            <a:extLst>
              <a:ext uri="{FF2B5EF4-FFF2-40B4-BE49-F238E27FC236}">
                <a16:creationId xmlns:a16="http://schemas.microsoft.com/office/drawing/2014/main" id="{65BF93C2-08A3-DF9D-BDE4-CC5652795286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533776"/>
            <a:ext cx="3048000" cy="600075"/>
            <a:chOff x="672" y="2304"/>
            <a:chExt cx="1920" cy="378"/>
          </a:xfrm>
        </p:grpSpPr>
        <p:sp>
          <p:nvSpPr>
            <p:cNvPr id="723980" name="Line 12">
              <a:extLst>
                <a:ext uri="{FF2B5EF4-FFF2-40B4-BE49-F238E27FC236}">
                  <a16:creationId xmlns:a16="http://schemas.microsoft.com/office/drawing/2014/main" id="{278FE0C6-799C-0661-CEA1-F55BD5DA72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244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981" name="Text Box 13">
              <a:extLst>
                <a:ext uri="{FF2B5EF4-FFF2-40B4-BE49-F238E27FC236}">
                  <a16:creationId xmlns:a16="http://schemas.microsoft.com/office/drawing/2014/main" id="{72E1866D-CB47-A07B-0BC6-F521380887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304"/>
              <a:ext cx="1488" cy="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beginning of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block for</a:t>
              </a:r>
              <a:r>
                <a:rPr lang="en-US" altLang="en-US" sz="2000">
                  <a:solidFill>
                    <a:srgbClr val="FF6600"/>
                  </a:solidFill>
                  <a:latin typeface="Courier New" panose="02070309020205020404" pitchFamily="49" charset="0"/>
                </a:rPr>
                <a:t> main</a:t>
              </a:r>
            </a:p>
          </p:txBody>
        </p:sp>
      </p:grpSp>
      <p:grpSp>
        <p:nvGrpSpPr>
          <p:cNvPr id="723995" name="Group 27">
            <a:extLst>
              <a:ext uri="{FF2B5EF4-FFF2-40B4-BE49-F238E27FC236}">
                <a16:creationId xmlns:a16="http://schemas.microsoft.com/office/drawing/2014/main" id="{50D1D079-F305-7D37-1864-88DFD50BF54C}"/>
              </a:ext>
            </a:extLst>
          </p:cNvPr>
          <p:cNvGrpSpPr>
            <a:grpSpLocks/>
          </p:cNvGrpSpPr>
          <p:nvPr/>
        </p:nvGrpSpPr>
        <p:grpSpPr bwMode="auto">
          <a:xfrm>
            <a:off x="7239000" y="3962404"/>
            <a:ext cx="1828800" cy="534988"/>
            <a:chOff x="4272" y="2592"/>
            <a:chExt cx="1152" cy="337"/>
          </a:xfrm>
        </p:grpSpPr>
        <p:sp>
          <p:nvSpPr>
            <p:cNvPr id="723982" name="Line 14">
              <a:extLst>
                <a:ext uri="{FF2B5EF4-FFF2-40B4-BE49-F238E27FC236}">
                  <a16:creationId xmlns:a16="http://schemas.microsoft.com/office/drawing/2014/main" id="{69B404D4-4636-8402-973F-C5602DFA16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2" y="273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983" name="Text Box 15">
              <a:extLst>
                <a:ext uri="{FF2B5EF4-FFF2-40B4-BE49-F238E27FC236}">
                  <a16:creationId xmlns:a16="http://schemas.microsoft.com/office/drawing/2014/main" id="{4844D067-9CA3-F576-72F7-94B14EBCC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2592"/>
              <a:ext cx="1152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output 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statement</a:t>
              </a:r>
            </a:p>
          </p:txBody>
        </p:sp>
      </p:grpSp>
      <p:grpSp>
        <p:nvGrpSpPr>
          <p:cNvPr id="723996" name="Group 28">
            <a:extLst>
              <a:ext uri="{FF2B5EF4-FFF2-40B4-BE49-F238E27FC236}">
                <a16:creationId xmlns:a16="http://schemas.microsoft.com/office/drawing/2014/main" id="{02A00927-CBE4-B730-BACF-DCD69771FB6F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4419603"/>
            <a:ext cx="2743200" cy="839788"/>
            <a:chOff x="3216" y="2880"/>
            <a:chExt cx="1728" cy="529"/>
          </a:xfrm>
        </p:grpSpPr>
        <p:sp>
          <p:nvSpPr>
            <p:cNvPr id="723984" name="Line 16">
              <a:extLst>
                <a:ext uri="{FF2B5EF4-FFF2-40B4-BE49-F238E27FC236}">
                  <a16:creationId xmlns:a16="http://schemas.microsoft.com/office/drawing/2014/main" id="{1B717405-8B36-EF76-344D-4674EB6C9C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6" y="2880"/>
              <a:ext cx="96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985" name="Text Box 17">
              <a:extLst>
                <a:ext uri="{FF2B5EF4-FFF2-40B4-BE49-F238E27FC236}">
                  <a16:creationId xmlns:a16="http://schemas.microsoft.com/office/drawing/2014/main" id="{3B56F723-E328-DB07-D7D5-99F2FAD116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0" y="3072"/>
              <a:ext cx="994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string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literal</a:t>
              </a:r>
            </a:p>
          </p:txBody>
        </p:sp>
      </p:grpSp>
      <p:grpSp>
        <p:nvGrpSpPr>
          <p:cNvPr id="723997" name="Group 29">
            <a:extLst>
              <a:ext uri="{FF2B5EF4-FFF2-40B4-BE49-F238E27FC236}">
                <a16:creationId xmlns:a16="http://schemas.microsoft.com/office/drawing/2014/main" id="{C9029D7D-7BD1-A800-5D5D-CCF557206B5B}"/>
              </a:ext>
            </a:extLst>
          </p:cNvPr>
          <p:cNvGrpSpPr>
            <a:grpSpLocks/>
          </p:cNvGrpSpPr>
          <p:nvPr/>
        </p:nvGrpSpPr>
        <p:grpSpPr bwMode="auto">
          <a:xfrm>
            <a:off x="4495801" y="4648202"/>
            <a:ext cx="3090863" cy="1068388"/>
            <a:chOff x="2256" y="3072"/>
            <a:chExt cx="1947" cy="673"/>
          </a:xfrm>
        </p:grpSpPr>
        <p:sp>
          <p:nvSpPr>
            <p:cNvPr id="723986" name="Text Box 18">
              <a:extLst>
                <a:ext uri="{FF2B5EF4-FFF2-40B4-BE49-F238E27FC236}">
                  <a16:creationId xmlns:a16="http://schemas.microsoft.com/office/drawing/2014/main" id="{78245646-2CB7-865D-30A8-6855D8A58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" y="3408"/>
              <a:ext cx="1579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send </a:t>
              </a:r>
              <a:r>
                <a:rPr lang="en-US" altLang="en-US" sz="2000">
                  <a:solidFill>
                    <a:srgbClr val="FF6600"/>
                  </a:solidFill>
                  <a:latin typeface="Courier New" panose="02070309020205020404" pitchFamily="49" charset="0"/>
                </a:rPr>
                <a:t>0</a:t>
              </a:r>
              <a:r>
                <a:rPr lang="en-US" altLang="en-US" sz="2000">
                  <a:solidFill>
                    <a:srgbClr val="FF6600"/>
                  </a:solidFill>
                </a:rPr>
                <a:t> to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operating system</a:t>
              </a:r>
            </a:p>
          </p:txBody>
        </p:sp>
        <p:sp>
          <p:nvSpPr>
            <p:cNvPr id="723987" name="Line 19">
              <a:extLst>
                <a:ext uri="{FF2B5EF4-FFF2-40B4-BE49-F238E27FC236}">
                  <a16:creationId xmlns:a16="http://schemas.microsoft.com/office/drawing/2014/main" id="{9827198C-2EF0-282A-EA40-F3A2097338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56" y="3072"/>
              <a:ext cx="91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23998" name="Group 30">
            <a:extLst>
              <a:ext uri="{FF2B5EF4-FFF2-40B4-BE49-F238E27FC236}">
                <a16:creationId xmlns:a16="http://schemas.microsoft.com/office/drawing/2014/main" id="{F2071595-F6AA-0A5C-B2BB-8EC0E524A5F7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4968875"/>
            <a:ext cx="2819400" cy="546100"/>
            <a:chOff x="624" y="3312"/>
            <a:chExt cx="1776" cy="344"/>
          </a:xfrm>
        </p:grpSpPr>
        <p:sp>
          <p:nvSpPr>
            <p:cNvPr id="723988" name="Line 20">
              <a:extLst>
                <a:ext uri="{FF2B5EF4-FFF2-40B4-BE49-F238E27FC236}">
                  <a16:creationId xmlns:a16="http://schemas.microsoft.com/office/drawing/2014/main" id="{0C5F4252-AD06-2E42-300A-CA4957F43F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4" y="3408"/>
              <a:ext cx="67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3989" name="Text Box 21">
              <a:extLst>
                <a:ext uri="{FF2B5EF4-FFF2-40B4-BE49-F238E27FC236}">
                  <a16:creationId xmlns:a16="http://schemas.microsoft.com/office/drawing/2014/main" id="{47901301-91E6-91B8-8B3D-9C6F0066D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0" y="3312"/>
              <a:ext cx="1200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end of block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en-US" sz="2000">
                  <a:solidFill>
                    <a:srgbClr val="FF6600"/>
                  </a:solidFill>
                </a:rPr>
                <a:t>for </a:t>
              </a:r>
              <a:r>
                <a:rPr lang="en-US" altLang="en-US" sz="2000">
                  <a:solidFill>
                    <a:srgbClr val="FF6600"/>
                  </a:solidFill>
                  <a:latin typeface="Courier New" panose="02070309020205020404" pitchFamily="49" charset="0"/>
                </a:rPr>
                <a:t>main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>
            <a:extLst>
              <a:ext uri="{FF2B5EF4-FFF2-40B4-BE49-F238E27FC236}">
                <a16:creationId xmlns:a16="http://schemas.microsoft.com/office/drawing/2014/main" id="{78E5DEB8-2F3A-D38D-8CF0-49C14AA342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772400" cy="1143000"/>
          </a:xfrm>
        </p:spPr>
        <p:txBody>
          <a:bodyPr/>
          <a:lstStyle/>
          <a:p>
            <a:r>
              <a:rPr lang="en-US" altLang="en-US"/>
              <a:t>Special Characters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0EDF60C-F110-978A-5D0A-63980CBA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D37B9425-698A-4A0C-AD50-D29444ECA5B0}" type="slidenum">
              <a:rPr lang="en-US" altLang="en-US"/>
              <a:pPr/>
              <a:t>39</a:t>
            </a:fld>
            <a:endParaRPr lang="en-US" altLang="en-US"/>
          </a:p>
        </p:txBody>
      </p:sp>
      <p:graphicFrame>
        <p:nvGraphicFramePr>
          <p:cNvPr id="726019" name="Group 3">
            <a:extLst>
              <a:ext uri="{FF2B5EF4-FFF2-40B4-BE49-F238E27FC236}">
                <a16:creationId xmlns:a16="http://schemas.microsoft.com/office/drawing/2014/main" id="{7FBDA6D0-EBE2-20F8-CDDF-7178E577CAF9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1566863"/>
          <a:ext cx="7696200" cy="4683126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7765713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48013513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576485936"/>
                    </a:ext>
                  </a:extLst>
                </a:gridCol>
              </a:tblGrid>
              <a:tr h="495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Character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Meaning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104679"/>
                  </a:ext>
                </a:extLst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//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Double slash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Beginning of a comment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943720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#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Pound 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Beginning of preprocessor directive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219241"/>
                  </a:ext>
                </a:extLst>
              </a:tr>
              <a:tr h="493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&lt; 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Open/close brackets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Enclose filename in #include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164506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( 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Open/close parentheses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Used when naming a 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53854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{ 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Open/close brace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Encloses a group of statements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957252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" "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Open/close quotation marks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Encloses string of characters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117569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Semicolon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End of a programming statement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68904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05EB-2E06-1108-379A-89BC210C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SIMPLE CODE DIFFERENCE OF C &amp; C++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54C29-4897-F048-22B6-92286FB1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880709"/>
            <a:ext cx="4649783" cy="823912"/>
          </a:xfrm>
        </p:spPr>
        <p:txBody>
          <a:bodyPr/>
          <a:lstStyle/>
          <a:p>
            <a:r>
              <a:rPr lang="en-US" dirty="0"/>
              <a:t>Printing in C Language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FCE3FE-6FAC-7157-8791-08E549C178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3313" y="2863850"/>
            <a:ext cx="4395787" cy="304323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AA4CA-0A60-9CA8-2F8D-E1275D8436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9" y="1880709"/>
            <a:ext cx="4646602" cy="823912"/>
          </a:xfrm>
        </p:spPr>
        <p:txBody>
          <a:bodyPr/>
          <a:lstStyle/>
          <a:p>
            <a:r>
              <a:rPr lang="en-US" dirty="0"/>
              <a:t>PRINTING THE SAME CODE IN C++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36626F8-3057-0837-3902-9E7231D3A33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654675" y="2736207"/>
            <a:ext cx="4395788" cy="3298524"/>
          </a:xfrm>
        </p:spPr>
      </p:pic>
    </p:spTree>
    <p:extLst>
      <p:ext uri="{BB962C8B-B14F-4D97-AF65-F5344CB8AC3E}">
        <p14:creationId xmlns:p14="http://schemas.microsoft.com/office/powerpoint/2010/main" val="2299857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>
            <a:extLst>
              <a:ext uri="{FF2B5EF4-FFF2-40B4-BE49-F238E27FC236}">
                <a16:creationId xmlns:a16="http://schemas.microsoft.com/office/drawing/2014/main" id="{77C75F34-820E-A5BB-4592-3AE058D8AC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cout</a:t>
            </a:r>
            <a:r>
              <a:rPr lang="en-US" altLang="en-US"/>
              <a:t> Object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CD5E5197-7CC1-576E-7E9C-36A9A99676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8075613" cy="3741738"/>
          </a:xfrm>
        </p:spPr>
        <p:txBody>
          <a:bodyPr/>
          <a:lstStyle/>
          <a:p>
            <a:r>
              <a:rPr lang="en-US" altLang="en-US"/>
              <a:t>Displays output on the computer screen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You use the stream insertion operator </a:t>
            </a:r>
            <a:r>
              <a:rPr lang="en-US" altLang="en-US">
                <a:latin typeface="Courier New" panose="02070309020205020404" pitchFamily="49" charset="0"/>
              </a:rPr>
              <a:t>&lt;&lt;</a:t>
            </a:r>
            <a:r>
              <a:rPr lang="en-US" altLang="en-US"/>
              <a:t> to send output to </a:t>
            </a:r>
            <a:r>
              <a:rPr lang="en-US" altLang="en-US">
                <a:latin typeface="Courier New" panose="02070309020205020404" pitchFamily="49" charset="0"/>
              </a:rPr>
              <a:t>cout</a:t>
            </a:r>
            <a:r>
              <a:rPr lang="en-US" altLang="en-US"/>
              <a:t>:</a:t>
            </a:r>
            <a:br>
              <a:rPr lang="en-US" altLang="en-US"/>
            </a:br>
            <a:endParaRPr lang="en-US" altLang="en-US"/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cout &lt;&lt; "Programming is fun!";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14F8249-0D1C-7BE1-6BFA-042BFC32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F6143BF7-AF3D-40CF-B015-BBEC562AE217}" type="slidenum">
              <a:rPr lang="en-US" altLang="en-US"/>
              <a:pPr/>
              <a:t>40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>
            <a:extLst>
              <a:ext uri="{FF2B5EF4-FFF2-40B4-BE49-F238E27FC236}">
                <a16:creationId xmlns:a16="http://schemas.microsoft.com/office/drawing/2014/main" id="{35A1ECEB-4333-247A-3403-5C6BCCC25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cout</a:t>
            </a:r>
            <a:r>
              <a:rPr lang="en-US" altLang="en-US"/>
              <a:t> Object</a:t>
            </a:r>
          </a:p>
        </p:txBody>
      </p:sp>
      <p:sp>
        <p:nvSpPr>
          <p:cNvPr id="729091" name="Rectangle 3">
            <a:extLst>
              <a:ext uri="{FF2B5EF4-FFF2-40B4-BE49-F238E27FC236}">
                <a16:creationId xmlns:a16="http://schemas.microsoft.com/office/drawing/2014/main" id="{D40EA5F3-B874-4F72-34E9-BD2AD55697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8075613" cy="37417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Can be used to send more than one item to cout: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cout &lt;&lt; "Hello " &lt;&lt; "there!";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/>
              <a:t>Or:</a:t>
            </a:r>
            <a:br>
              <a:rPr lang="en-US" altLang="en-US"/>
            </a:br>
            <a:endParaRPr lang="en-US" altLang="en-US"/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cout &lt;&lt; "Hello ";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cout &lt;&lt; "there!";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92B1DDD-A7EA-5043-3EDB-62E3812E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EF7A8A55-A4D7-4266-A25F-1247BC821B71}" type="slidenum">
              <a:rPr lang="en-US" altLang="en-US"/>
              <a:pPr/>
              <a:t>41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>
            <a:extLst>
              <a:ext uri="{FF2B5EF4-FFF2-40B4-BE49-F238E27FC236}">
                <a16:creationId xmlns:a16="http://schemas.microsoft.com/office/drawing/2014/main" id="{C8498641-AB21-EA11-9EB6-9FD92F53E3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cout</a:t>
            </a:r>
            <a:r>
              <a:rPr lang="en-US" altLang="en-US"/>
              <a:t> Object</a:t>
            </a:r>
          </a:p>
        </p:txBody>
      </p:sp>
      <p:sp>
        <p:nvSpPr>
          <p:cNvPr id="731139" name="Rectangle 3">
            <a:extLst>
              <a:ext uri="{FF2B5EF4-FFF2-40B4-BE49-F238E27FC236}">
                <a16:creationId xmlns:a16="http://schemas.microsoft.com/office/drawing/2014/main" id="{61A0A0BD-DC1E-94B9-9524-9BFA1E8FCE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676400"/>
            <a:ext cx="8294688" cy="4572000"/>
          </a:xfrm>
        </p:spPr>
        <p:txBody>
          <a:bodyPr/>
          <a:lstStyle/>
          <a:p>
            <a:r>
              <a:rPr lang="en-US" altLang="en-US"/>
              <a:t>This produces one line of output:</a:t>
            </a:r>
            <a:br>
              <a:rPr lang="en-US" altLang="en-US"/>
            </a:br>
            <a:br>
              <a:rPr lang="en-US" altLang="en-US"/>
            </a:br>
            <a:r>
              <a:rPr lang="en-US" altLang="en-US">
                <a:latin typeface="Courier New" panose="02070309020205020404" pitchFamily="49" charset="0"/>
              </a:rPr>
              <a:t>cout &lt;&lt; "Programming is ";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cout &lt;&lt; "fun!";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E5650D3-BC69-1082-9460-A2E674A2E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632C4187-F746-4DD9-8113-6F5139769E0E}" type="slidenum">
              <a:rPr lang="en-US" altLang="en-US"/>
              <a:pPr/>
              <a:t>42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>
            <a:extLst>
              <a:ext uri="{FF2B5EF4-FFF2-40B4-BE49-F238E27FC236}">
                <a16:creationId xmlns:a16="http://schemas.microsoft.com/office/drawing/2014/main" id="{072599AA-0B38-8757-4105-00CD53FF20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 b="0">
                <a:latin typeface="Courier New" panose="02070309020205020404" pitchFamily="49" charset="0"/>
              </a:rPr>
              <a:t>endl</a:t>
            </a:r>
            <a:r>
              <a:rPr lang="en-US" altLang="en-US"/>
              <a:t> Manipulator</a:t>
            </a:r>
          </a:p>
        </p:txBody>
      </p:sp>
      <p:sp>
        <p:nvSpPr>
          <p:cNvPr id="732163" name="Rectangle 3">
            <a:extLst>
              <a:ext uri="{FF2B5EF4-FFF2-40B4-BE49-F238E27FC236}">
                <a16:creationId xmlns:a16="http://schemas.microsoft.com/office/drawing/2014/main" id="{49DF4B78-60A6-4CC4-06AD-A7B9C8D21A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3100"/>
            <a:ext cx="8164513" cy="37036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You can use the </a:t>
            </a:r>
            <a:r>
              <a:rPr lang="en-US" altLang="en-US" b="1">
                <a:latin typeface="Courier New" panose="02070309020205020404" pitchFamily="49" charset="0"/>
              </a:rPr>
              <a:t>endl</a:t>
            </a:r>
            <a:r>
              <a:rPr lang="en-US" altLang="en-US"/>
              <a:t> manipulator to start a new line of output. This will produce two lines of output: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r>
              <a:rPr lang="en-US" altLang="en-US" sz="2800">
                <a:latin typeface="Courier New" panose="02070309020205020404" pitchFamily="49" charset="0"/>
              </a:rPr>
              <a:t>cout &lt;&lt; "Programming is" &lt;&lt; endl;</a:t>
            </a:r>
            <a:br>
              <a:rPr lang="en-US" altLang="en-US" sz="2800">
                <a:latin typeface="Courier New" panose="02070309020205020404" pitchFamily="49" charset="0"/>
              </a:rPr>
            </a:br>
            <a:r>
              <a:rPr lang="en-US" altLang="en-US" sz="2800">
                <a:latin typeface="Courier New" panose="02070309020205020404" pitchFamily="49" charset="0"/>
              </a:rPr>
              <a:t>cout &lt;&lt; "fun!";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C201386-9104-066A-3FA3-B8F99E5F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AB2906BD-B71E-4AC7-896E-4BF8AF983EC5}" type="slidenum">
              <a:rPr lang="en-US" altLang="en-US"/>
              <a:pPr/>
              <a:t>43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>
            <a:extLst>
              <a:ext uri="{FF2B5EF4-FFF2-40B4-BE49-F238E27FC236}">
                <a16:creationId xmlns:a16="http://schemas.microsoft.com/office/drawing/2014/main" id="{791609CF-D377-F084-9A43-AF63F4067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 b="0">
                <a:latin typeface="Courier New" panose="02070309020205020404" pitchFamily="49" charset="0"/>
              </a:rPr>
              <a:t>endl</a:t>
            </a:r>
            <a:r>
              <a:rPr lang="en-US" altLang="en-US"/>
              <a:t> Manipulator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81DBA6B-09E5-D9E2-6796-8A13AFAC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D8FEAF9F-6F95-41C9-8F41-C9FA65737962}" type="slidenum">
              <a:rPr lang="en-US" altLang="en-US"/>
              <a:pPr/>
              <a:t>44</a:t>
            </a:fld>
            <a:endParaRPr lang="en-US" altLang="en-US"/>
          </a:p>
        </p:txBody>
      </p:sp>
      <p:pic>
        <p:nvPicPr>
          <p:cNvPr id="733187" name="Picture 3">
            <a:extLst>
              <a:ext uri="{FF2B5EF4-FFF2-40B4-BE49-F238E27FC236}">
                <a16:creationId xmlns:a16="http://schemas.microsoft.com/office/drawing/2014/main" id="{39F07169-E226-FFC1-793E-64B3F0DE2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048001"/>
            <a:ext cx="33528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3188" name="Text Box 4">
            <a:extLst>
              <a:ext uri="{FF2B5EF4-FFF2-40B4-BE49-F238E27FC236}">
                <a16:creationId xmlns:a16="http://schemas.microsoft.com/office/drawing/2014/main" id="{27060150-F581-FA5F-8103-109CE1BC4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733800"/>
            <a:ext cx="2362200" cy="571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Programming is</a:t>
            </a:r>
          </a:p>
          <a:p>
            <a:pPr>
              <a:lnSpc>
                <a:spcPct val="7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fun!</a:t>
            </a:r>
            <a:endParaRPr lang="en-US" altLang="en-US" sz="3600">
              <a:latin typeface="Courier New" panose="02070309020205020404" pitchFamily="49" charset="0"/>
            </a:endParaRPr>
          </a:p>
        </p:txBody>
      </p:sp>
      <p:sp>
        <p:nvSpPr>
          <p:cNvPr id="733189" name="Text Box 5">
            <a:extLst>
              <a:ext uri="{FF2B5EF4-FFF2-40B4-BE49-F238E27FC236}">
                <a16:creationId xmlns:a16="http://schemas.microsoft.com/office/drawing/2014/main" id="{C36EDDB1-00C8-1DEC-6AB0-D3A07B69E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057400"/>
            <a:ext cx="7848600" cy="727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en-US" sz="2800">
                <a:latin typeface="Courier New" panose="02070309020205020404" pitchFamily="49" charset="0"/>
              </a:rPr>
              <a:t>cout &lt;&lt; "Programming is" &lt;&lt; endl;</a:t>
            </a:r>
            <a:br>
              <a:rPr lang="en-US" altLang="en-US" sz="2800">
                <a:latin typeface="Courier New" panose="02070309020205020404" pitchFamily="49" charset="0"/>
              </a:rPr>
            </a:br>
            <a:r>
              <a:rPr lang="en-US" altLang="en-US" sz="2800">
                <a:latin typeface="Courier New" panose="02070309020205020404" pitchFamily="49" charset="0"/>
              </a:rPr>
              <a:t>cout &lt;&lt; "fun!";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>
            <a:extLst>
              <a:ext uri="{FF2B5EF4-FFF2-40B4-BE49-F238E27FC236}">
                <a16:creationId xmlns:a16="http://schemas.microsoft.com/office/drawing/2014/main" id="{456E254F-BFD1-8F2D-7627-C71FFA4990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 b="0">
                <a:latin typeface="Courier New" panose="02070309020205020404" pitchFamily="49" charset="0"/>
              </a:rPr>
              <a:t>endl</a:t>
            </a:r>
            <a:r>
              <a:rPr lang="en-US" altLang="en-US"/>
              <a:t> Manipulator</a:t>
            </a:r>
          </a:p>
        </p:txBody>
      </p:sp>
      <p:sp>
        <p:nvSpPr>
          <p:cNvPr id="734211" name="Rectangle 3">
            <a:extLst>
              <a:ext uri="{FF2B5EF4-FFF2-40B4-BE49-F238E27FC236}">
                <a16:creationId xmlns:a16="http://schemas.microsoft.com/office/drawing/2014/main" id="{CDFFEDEA-1A3C-CF3C-7A7E-5F60BD4434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752600"/>
            <a:ext cx="8294688" cy="4572000"/>
          </a:xfrm>
        </p:spPr>
        <p:txBody>
          <a:bodyPr/>
          <a:lstStyle/>
          <a:p>
            <a:r>
              <a:rPr lang="en-US" altLang="en-US"/>
              <a:t>You do NOT put quotation marks around </a:t>
            </a:r>
            <a:r>
              <a:rPr lang="en-US" altLang="en-US" b="1">
                <a:latin typeface="Courier New" panose="02070309020205020404" pitchFamily="49" charset="0"/>
              </a:rPr>
              <a:t>endl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The last character in </a:t>
            </a:r>
            <a:r>
              <a:rPr lang="en-US" altLang="en-US" b="1">
                <a:latin typeface="Courier New" panose="02070309020205020404" pitchFamily="49" charset="0"/>
              </a:rPr>
              <a:t>endl</a:t>
            </a:r>
            <a:r>
              <a:rPr lang="en-US" altLang="en-US"/>
              <a:t> is a lowercase L, not the number 1.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F440E27-19EB-47C8-FFBE-9EDDDDA7B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F306058E-C6C3-4646-BD09-9C194122751A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734212" name="Text Box 4">
            <a:extLst>
              <a:ext uri="{FF2B5EF4-FFF2-40B4-BE49-F238E27FC236}">
                <a16:creationId xmlns:a16="http://schemas.microsoft.com/office/drawing/2014/main" id="{C6ED37DD-8E9F-B689-7977-B4E0F1C68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9086" y="4724400"/>
            <a:ext cx="1172116" cy="47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en-US" sz="3200" b="1">
                <a:latin typeface="Courier New" panose="02070309020205020404" pitchFamily="49" charset="0"/>
              </a:rPr>
              <a:t>endl</a:t>
            </a:r>
          </a:p>
        </p:txBody>
      </p:sp>
      <p:sp>
        <p:nvSpPr>
          <p:cNvPr id="734213" name="Text Box 5">
            <a:extLst>
              <a:ext uri="{FF2B5EF4-FFF2-40B4-BE49-F238E27FC236}">
                <a16:creationId xmlns:a16="http://schemas.microsoft.com/office/drawing/2014/main" id="{D276732A-4B40-0E38-530B-B02338E58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5614988"/>
            <a:ext cx="5257800" cy="4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altLang="en-US" sz="2800">
                <a:solidFill>
                  <a:srgbClr val="FF6600"/>
                </a:solidFill>
              </a:rPr>
              <a:t>This is a lowercase L</a:t>
            </a:r>
          </a:p>
        </p:txBody>
      </p:sp>
      <p:sp>
        <p:nvSpPr>
          <p:cNvPr id="734214" name="Line 6">
            <a:extLst>
              <a:ext uri="{FF2B5EF4-FFF2-40B4-BE49-F238E27FC236}">
                <a16:creationId xmlns:a16="http://schemas.microsoft.com/office/drawing/2014/main" id="{B0ADE1FF-5E8A-8B39-CED6-5A7B1F1E80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43600" y="5081588"/>
            <a:ext cx="304800" cy="3810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>
            <a:extLst>
              <a:ext uri="{FF2B5EF4-FFF2-40B4-BE49-F238E27FC236}">
                <a16:creationId xmlns:a16="http://schemas.microsoft.com/office/drawing/2014/main" id="{047B18DE-B190-E9D6-9F42-77E166ABE5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 b="0">
                <a:latin typeface="Courier New" panose="02070309020205020404" pitchFamily="49" charset="0"/>
              </a:rPr>
              <a:t>\n</a:t>
            </a:r>
            <a:r>
              <a:rPr lang="en-US" altLang="en-US"/>
              <a:t> Escape Sequence</a:t>
            </a:r>
          </a:p>
        </p:txBody>
      </p:sp>
      <p:sp>
        <p:nvSpPr>
          <p:cNvPr id="735235" name="Rectangle 3">
            <a:extLst>
              <a:ext uri="{FF2B5EF4-FFF2-40B4-BE49-F238E27FC236}">
                <a16:creationId xmlns:a16="http://schemas.microsoft.com/office/drawing/2014/main" id="{43D45CD3-1E8C-2058-CCD2-9D9D31AE17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3100"/>
            <a:ext cx="8164513" cy="37036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You can also use the </a:t>
            </a:r>
            <a:r>
              <a:rPr lang="en-US" altLang="en-US" b="1">
                <a:latin typeface="Courier New" panose="02070309020205020404" pitchFamily="49" charset="0"/>
              </a:rPr>
              <a:t>\n</a:t>
            </a:r>
            <a:r>
              <a:rPr lang="en-US" altLang="en-US"/>
              <a:t> escape sequence to start a new line of output. This will produce two lines of output: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r>
              <a:rPr lang="en-US" altLang="en-US" sz="2800">
                <a:latin typeface="Courier New" panose="02070309020205020404" pitchFamily="49" charset="0"/>
              </a:rPr>
              <a:t>cout &lt;&lt; "Programming is\n";</a:t>
            </a:r>
            <a:br>
              <a:rPr lang="en-US" altLang="en-US" sz="2800">
                <a:latin typeface="Courier New" panose="02070309020205020404" pitchFamily="49" charset="0"/>
              </a:rPr>
            </a:br>
            <a:r>
              <a:rPr lang="en-US" altLang="en-US" sz="2800">
                <a:latin typeface="Courier New" panose="02070309020205020404" pitchFamily="49" charset="0"/>
              </a:rPr>
              <a:t>cout &lt;&lt; "fun!";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73B71D9-3BE4-3D2A-5489-7FFD3E2D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84EB1DCA-8DD8-485C-85FB-4D1DE590278D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735236" name="Text Box 4">
            <a:extLst>
              <a:ext uri="{FF2B5EF4-FFF2-40B4-BE49-F238E27FC236}">
                <a16:creationId xmlns:a16="http://schemas.microsoft.com/office/drawing/2014/main" id="{9CC0E835-2A91-8967-855A-8117A5AD8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562601"/>
            <a:ext cx="4800600" cy="71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altLang="en-US" sz="2800">
                <a:solidFill>
                  <a:srgbClr val="FF6600"/>
                </a:solidFill>
              </a:rPr>
              <a:t>Notice that the \n is INSIDE the string.</a:t>
            </a:r>
          </a:p>
        </p:txBody>
      </p:sp>
      <p:sp>
        <p:nvSpPr>
          <p:cNvPr id="735237" name="Line 5">
            <a:extLst>
              <a:ext uri="{FF2B5EF4-FFF2-40B4-BE49-F238E27FC236}">
                <a16:creationId xmlns:a16="http://schemas.microsoft.com/office/drawing/2014/main" id="{1A08A43A-165B-81EE-C62F-97945010B47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43800" y="4800600"/>
            <a:ext cx="304800" cy="7620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>
            <a:extLst>
              <a:ext uri="{FF2B5EF4-FFF2-40B4-BE49-F238E27FC236}">
                <a16:creationId xmlns:a16="http://schemas.microsoft.com/office/drawing/2014/main" id="{751C7375-3F17-C7E5-A798-08628FDF1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 b="0">
                <a:latin typeface="Courier New" panose="02070309020205020404" pitchFamily="49" charset="0"/>
              </a:rPr>
              <a:t>\n</a:t>
            </a:r>
            <a:r>
              <a:rPr lang="en-US" altLang="en-US"/>
              <a:t> Escape Sequence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C846075-D7A6-7813-EA0E-D992C51F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F0E5E4B8-D8C8-44D0-B607-C1F56C2601EC}" type="slidenum">
              <a:rPr lang="en-US" altLang="en-US"/>
              <a:pPr/>
              <a:t>47</a:t>
            </a:fld>
            <a:endParaRPr lang="en-US" altLang="en-US"/>
          </a:p>
        </p:txBody>
      </p:sp>
      <p:pic>
        <p:nvPicPr>
          <p:cNvPr id="736259" name="Picture 3">
            <a:extLst>
              <a:ext uri="{FF2B5EF4-FFF2-40B4-BE49-F238E27FC236}">
                <a16:creationId xmlns:a16="http://schemas.microsoft.com/office/drawing/2014/main" id="{8179A863-3D70-B16D-A830-632044D4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124201"/>
            <a:ext cx="33528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6260" name="Text Box 4">
            <a:extLst>
              <a:ext uri="{FF2B5EF4-FFF2-40B4-BE49-F238E27FC236}">
                <a16:creationId xmlns:a16="http://schemas.microsoft.com/office/drawing/2014/main" id="{CF8F7DD0-EF4C-D9D8-3362-D864F737F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581400"/>
            <a:ext cx="2362200" cy="571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Programming is</a:t>
            </a:r>
          </a:p>
          <a:p>
            <a:pPr>
              <a:lnSpc>
                <a:spcPct val="7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fun!</a:t>
            </a:r>
            <a:endParaRPr lang="en-US" altLang="en-US" sz="3600">
              <a:latin typeface="Courier New" panose="02070309020205020404" pitchFamily="49" charset="0"/>
            </a:endParaRPr>
          </a:p>
        </p:txBody>
      </p:sp>
      <p:sp>
        <p:nvSpPr>
          <p:cNvPr id="736261" name="Text Box 5">
            <a:extLst>
              <a:ext uri="{FF2B5EF4-FFF2-40B4-BE49-F238E27FC236}">
                <a16:creationId xmlns:a16="http://schemas.microsoft.com/office/drawing/2014/main" id="{81A18459-44E2-C763-6926-E136E6B84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209800"/>
            <a:ext cx="7848600" cy="727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en-US" sz="2800">
                <a:latin typeface="Courier New" panose="02070309020205020404" pitchFamily="49" charset="0"/>
              </a:rPr>
              <a:t>cout &lt;&lt; "Programming is\n";</a:t>
            </a:r>
            <a:br>
              <a:rPr lang="en-US" altLang="en-US" sz="2800">
                <a:latin typeface="Courier New" panose="02070309020205020404" pitchFamily="49" charset="0"/>
              </a:rPr>
            </a:br>
            <a:r>
              <a:rPr lang="en-US" altLang="en-US" sz="2800">
                <a:latin typeface="Courier New" panose="02070309020205020404" pitchFamily="49" charset="0"/>
              </a:rPr>
              <a:t>cout &lt;&lt; "fun!";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>
            <a:extLst>
              <a:ext uri="{FF2B5EF4-FFF2-40B4-BE49-F238E27FC236}">
                <a16:creationId xmlns:a16="http://schemas.microsoft.com/office/drawing/2014/main" id="{5FE1705B-01C1-24F3-06C8-18F79354F3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#include</a:t>
            </a:r>
            <a:r>
              <a:rPr lang="en-US" altLang="en-US"/>
              <a:t> Directive</a:t>
            </a:r>
          </a:p>
        </p:txBody>
      </p:sp>
      <p:sp>
        <p:nvSpPr>
          <p:cNvPr id="737283" name="Rectangle 3">
            <a:extLst>
              <a:ext uri="{FF2B5EF4-FFF2-40B4-BE49-F238E27FC236}">
                <a16:creationId xmlns:a16="http://schemas.microsoft.com/office/drawing/2014/main" id="{116091B3-E9C4-B6A7-68BD-682E2C1610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Inserts the contents of another file into the program</a:t>
            </a:r>
          </a:p>
          <a:p>
            <a:r>
              <a:rPr lang="en-US" altLang="en-US"/>
              <a:t>This is a preprocessor directive, not part of C++ language</a:t>
            </a:r>
          </a:p>
          <a:p>
            <a:r>
              <a:rPr lang="en-US" altLang="en-US">
                <a:latin typeface="Courier New" panose="02070309020205020404" pitchFamily="49" charset="0"/>
              </a:rPr>
              <a:t>#include</a:t>
            </a:r>
            <a:r>
              <a:rPr lang="en-US" altLang="en-US"/>
              <a:t> lines not seen by compiler</a:t>
            </a:r>
          </a:p>
          <a:p>
            <a:r>
              <a:rPr lang="en-US" altLang="en-US"/>
              <a:t>Do </a:t>
            </a:r>
            <a:r>
              <a:rPr lang="en-US" altLang="en-US" u="sng"/>
              <a:t>not</a:t>
            </a:r>
            <a:r>
              <a:rPr lang="en-US" altLang="en-US"/>
              <a:t> place a semicolon at end of </a:t>
            </a:r>
            <a:r>
              <a:rPr lang="en-US" altLang="en-US">
                <a:latin typeface="Courier New" panose="02070309020205020404" pitchFamily="49" charset="0"/>
              </a:rPr>
              <a:t>#include</a:t>
            </a:r>
            <a:r>
              <a:rPr lang="en-US" altLang="en-US"/>
              <a:t> line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7E2731D-B6EF-7564-9121-281E613BA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D028C6B7-D88D-4CBB-8F9A-D0024C1B881C}" type="slidenum">
              <a:rPr lang="en-US" altLang="en-US"/>
              <a:pPr/>
              <a:t>48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>
            <a:extLst>
              <a:ext uri="{FF2B5EF4-FFF2-40B4-BE49-F238E27FC236}">
                <a16:creationId xmlns:a16="http://schemas.microsoft.com/office/drawing/2014/main" id="{33726B43-2DC4-BC78-1BE0-5618D84589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Variables and  Literals</a:t>
            </a:r>
          </a:p>
        </p:txBody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D1C6F6EC-91CF-7B5C-78ED-DACD7C4B56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600201"/>
            <a:ext cx="7845425" cy="4087813"/>
          </a:xfrm>
        </p:spPr>
        <p:txBody>
          <a:bodyPr/>
          <a:lstStyle/>
          <a:p>
            <a:endParaRPr lang="en-US" altLang="en-US" u="sng"/>
          </a:p>
          <a:p>
            <a:r>
              <a:rPr lang="en-US" altLang="en-US" u="sng"/>
              <a:t>Variable</a:t>
            </a:r>
            <a:r>
              <a:rPr lang="en-US" altLang="en-US"/>
              <a:t>: a storage location in memory</a:t>
            </a:r>
            <a:br>
              <a:rPr lang="en-US" altLang="en-US"/>
            </a:br>
            <a:endParaRPr lang="en-US" altLang="en-US"/>
          </a:p>
          <a:p>
            <a:pPr lvl="1"/>
            <a:r>
              <a:rPr lang="en-US" altLang="en-US"/>
              <a:t>Has a name and a type of data it can hold</a:t>
            </a:r>
          </a:p>
          <a:p>
            <a:pPr lvl="1"/>
            <a:r>
              <a:rPr lang="en-US" altLang="en-US"/>
              <a:t>Must be defined before it can be used:</a:t>
            </a:r>
            <a:br>
              <a:rPr lang="en-US" altLang="en-US"/>
            </a:br>
            <a:endParaRPr lang="en-US" altLang="en-US"/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int item;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A8367BE-DE3A-98B9-FB2D-7CDF7053E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6E7F2251-7269-4D60-8F5C-081CDF795779}" type="slidenum">
              <a:rPr lang="en-US" altLang="en-US"/>
              <a:pPr/>
              <a:t>49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>
            <a:extLst>
              <a:ext uri="{FF2B5EF4-FFF2-40B4-BE49-F238E27FC236}">
                <a16:creationId xmlns:a16="http://schemas.microsoft.com/office/drawing/2014/main" id="{2D8C0FEF-F4A7-F1A4-4128-F367D07630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Program?</a:t>
            </a:r>
          </a:p>
        </p:txBody>
      </p:sp>
      <p:sp>
        <p:nvSpPr>
          <p:cNvPr id="723971" name="Rectangle 3">
            <a:extLst>
              <a:ext uri="{FF2B5EF4-FFF2-40B4-BE49-F238E27FC236}">
                <a16:creationId xmlns:a16="http://schemas.microsoft.com/office/drawing/2014/main" id="{34A416B9-CDF5-C3A2-23DF-76DE21061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Times" panose="02020603050405020304" pitchFamily="18" charset="0"/>
              <a:buNone/>
            </a:pPr>
            <a:r>
              <a:rPr lang="en-US" altLang="en-US" sz="2800" u="sng"/>
              <a:t>Computer</a:t>
            </a:r>
            <a:r>
              <a:rPr lang="en-US" altLang="en-US" sz="2800"/>
              <a:t> – programmable machine designed to follow instructions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 u="sng"/>
              <a:t>Program</a:t>
            </a:r>
            <a:r>
              <a:rPr lang="en-US" altLang="en-US" sz="2800"/>
              <a:t> – instructions in computer memory to make it do something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 u="sng"/>
              <a:t>Programmer</a:t>
            </a:r>
            <a:r>
              <a:rPr lang="en-US" altLang="en-US" sz="2800"/>
              <a:t> – person who writes instructions (programs) to make computer perform a task</a:t>
            </a:r>
          </a:p>
          <a:p>
            <a:pPr>
              <a:spcBef>
                <a:spcPct val="80000"/>
              </a:spcBef>
              <a:buFont typeface="Times" panose="02020603050405020304" pitchFamily="18" charset="0"/>
              <a:buNone/>
            </a:pPr>
            <a:r>
              <a:rPr lang="en-US" altLang="en-US" sz="2800"/>
              <a:t>SO, without programmers, no programs; without programs,  a computer cannot do anything</a:t>
            </a:r>
            <a:endParaRPr lang="en-US" altLang="en-US" sz="2800" u="sng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BFE11C-F5D1-6F5F-A7D7-33F5D655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ED373BEE-B691-4882-8E30-ED679EFA4093}" type="slidenum">
              <a:rPr lang="en-US" altLang="en-US"/>
              <a:pPr/>
              <a:t>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442C18D-78A7-A7D1-F6F3-05E99326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CD346F67-6BB7-4571-B0D8-F2D3186F1291}" type="slidenum">
              <a:rPr lang="en-US" altLang="en-US"/>
              <a:pPr/>
              <a:t>50</a:t>
            </a:fld>
            <a:endParaRPr lang="en-US" altLang="en-US"/>
          </a:p>
        </p:txBody>
      </p:sp>
      <p:pic>
        <p:nvPicPr>
          <p:cNvPr id="741378" name="Picture 2">
            <a:extLst>
              <a:ext uri="{FF2B5EF4-FFF2-40B4-BE49-F238E27FC236}">
                <a16:creationId xmlns:a16="http://schemas.microsoft.com/office/drawing/2014/main" id="{88A3C89F-BF7A-E99F-DED2-902E94EC7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8001000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1379" name="Oval 3">
            <a:extLst>
              <a:ext uri="{FF2B5EF4-FFF2-40B4-BE49-F238E27FC236}">
                <a16:creationId xmlns:a16="http://schemas.microsoft.com/office/drawing/2014/main" id="{F07D3D35-9127-A0FC-D9DE-681950835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4" y="3594776"/>
            <a:ext cx="1800225" cy="519351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1380" name="Text Box 4">
            <a:extLst>
              <a:ext uri="{FF2B5EF4-FFF2-40B4-BE49-F238E27FC236}">
                <a16:creationId xmlns:a16="http://schemas.microsoft.com/office/drawing/2014/main" id="{4A4A4E71-232A-CEBF-32C7-3E2072CE7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1726" y="3206751"/>
            <a:ext cx="3681413" cy="45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en-US" sz="3200">
                <a:solidFill>
                  <a:srgbClr val="FF6600"/>
                </a:solidFill>
              </a:rPr>
              <a:t>Variable Definition</a:t>
            </a:r>
          </a:p>
        </p:txBody>
      </p:sp>
      <p:sp>
        <p:nvSpPr>
          <p:cNvPr id="741381" name="Line 5">
            <a:extLst>
              <a:ext uri="{FF2B5EF4-FFF2-40B4-BE49-F238E27FC236}">
                <a16:creationId xmlns:a16="http://schemas.microsoft.com/office/drawing/2014/main" id="{DC7E95CA-2592-5FCC-682C-8923573630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5389" y="3424239"/>
            <a:ext cx="1176337" cy="358775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>
            <a:extLst>
              <a:ext uri="{FF2B5EF4-FFF2-40B4-BE49-F238E27FC236}">
                <a16:creationId xmlns:a16="http://schemas.microsoft.com/office/drawing/2014/main" id="{8B3F00B3-50FB-C083-2047-7A234EB1E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Literals</a:t>
            </a:r>
          </a:p>
        </p:txBody>
      </p:sp>
      <p:sp>
        <p:nvSpPr>
          <p:cNvPr id="742403" name="Rectangle 3">
            <a:extLst>
              <a:ext uri="{FF2B5EF4-FFF2-40B4-BE49-F238E27FC236}">
                <a16:creationId xmlns:a16="http://schemas.microsoft.com/office/drawing/2014/main" id="{1951BF38-B86C-75A1-4853-3C739A738C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600201"/>
            <a:ext cx="7845425" cy="4087813"/>
          </a:xfrm>
        </p:spPr>
        <p:txBody>
          <a:bodyPr/>
          <a:lstStyle/>
          <a:p>
            <a:endParaRPr lang="en-US" altLang="en-US"/>
          </a:p>
          <a:p>
            <a:r>
              <a:rPr lang="en-US" altLang="en-US" u="sng"/>
              <a:t>Literal</a:t>
            </a:r>
            <a:r>
              <a:rPr lang="en-US" altLang="en-US"/>
              <a:t>: a value that is written into a program’s code.</a:t>
            </a:r>
            <a:br>
              <a:rPr lang="en-US" altLang="en-US"/>
            </a:br>
            <a:endParaRPr lang="en-US" altLang="en-US"/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/>
              <a:t>	</a:t>
            </a:r>
            <a:r>
              <a:rPr lang="en-US" altLang="en-US"/>
              <a:t>	</a:t>
            </a:r>
            <a:r>
              <a:rPr lang="en-US" altLang="en-US" sz="2800">
                <a:latin typeface="Courier New" panose="02070309020205020404" pitchFamily="49" charset="0"/>
              </a:rPr>
              <a:t>"hello, there"</a:t>
            </a:r>
            <a:r>
              <a:rPr lang="en-US" altLang="en-US" sz="2800"/>
              <a:t> (string literal)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 sz="2800"/>
              <a:t>		</a:t>
            </a:r>
            <a:r>
              <a:rPr lang="en-US" altLang="en-US" sz="2800">
                <a:latin typeface="Courier New" panose="02070309020205020404" pitchFamily="49" charset="0"/>
              </a:rPr>
              <a:t>12 </a:t>
            </a:r>
            <a:r>
              <a:rPr lang="en-US" altLang="en-US" sz="2800"/>
              <a:t>(integer literal)</a:t>
            </a:r>
            <a:endParaRPr lang="en-US" altLang="en-US" sz="2800" u="sng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B2B84A7-1EF8-ABEB-8428-6D07B44C3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39272F6D-FD46-4FC0-AB4C-97DEBD060BB5}" type="slidenum">
              <a:rPr lang="en-US" altLang="en-US"/>
              <a:pPr/>
              <a:t>51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8978DC5-6B54-05F0-0A6A-9295C677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75D73656-5B7D-41BA-B362-02F7D15B1C94}" type="slidenum">
              <a:rPr lang="en-US" altLang="en-US"/>
              <a:pPr/>
              <a:t>52</a:t>
            </a:fld>
            <a:endParaRPr lang="en-US" altLang="en-US"/>
          </a:p>
        </p:txBody>
      </p:sp>
      <p:pic>
        <p:nvPicPr>
          <p:cNvPr id="744450" name="Picture 2">
            <a:extLst>
              <a:ext uri="{FF2B5EF4-FFF2-40B4-BE49-F238E27FC236}">
                <a16:creationId xmlns:a16="http://schemas.microsoft.com/office/drawing/2014/main" id="{9B55AD80-424A-4F5F-53A4-078B0BE8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1676401"/>
            <a:ext cx="8153400" cy="420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4451" name="Text Box 3">
            <a:extLst>
              <a:ext uri="{FF2B5EF4-FFF2-40B4-BE49-F238E27FC236}">
                <a16:creationId xmlns:a16="http://schemas.microsoft.com/office/drawing/2014/main" id="{3F8532BE-5C66-E39F-9404-173D1BC26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400" y="3409950"/>
            <a:ext cx="3581400" cy="4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en-US" sz="2800">
                <a:solidFill>
                  <a:srgbClr val="FF6600"/>
                </a:solidFill>
              </a:rPr>
              <a:t>20 is an integer literal</a:t>
            </a:r>
          </a:p>
        </p:txBody>
      </p:sp>
      <p:sp>
        <p:nvSpPr>
          <p:cNvPr id="744452" name="Line 4">
            <a:extLst>
              <a:ext uri="{FF2B5EF4-FFF2-40B4-BE49-F238E27FC236}">
                <a16:creationId xmlns:a16="http://schemas.microsoft.com/office/drawing/2014/main" id="{E4000B7C-3F72-909B-4A47-AB4FF1E65D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4200" y="3638550"/>
            <a:ext cx="1143000" cy="3810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4453" name="Oval 5">
            <a:extLst>
              <a:ext uri="{FF2B5EF4-FFF2-40B4-BE49-F238E27FC236}">
                <a16:creationId xmlns:a16="http://schemas.microsoft.com/office/drawing/2014/main" id="{054FDBF1-78DF-0879-2386-DB067625D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00" y="3921801"/>
            <a:ext cx="259766" cy="519351"/>
          </a:xfrm>
          <a:prstGeom prst="ellips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565731D-7C12-222E-AFA5-AB830EDCC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3875367E-EF50-4538-8329-20B183EB555B}" type="slidenum">
              <a:rPr lang="en-US" altLang="en-US"/>
              <a:pPr/>
              <a:t>53</a:t>
            </a:fld>
            <a:endParaRPr lang="en-US" altLang="en-US"/>
          </a:p>
        </p:txBody>
      </p:sp>
      <p:pic>
        <p:nvPicPr>
          <p:cNvPr id="745474" name="Picture 2">
            <a:extLst>
              <a:ext uri="{FF2B5EF4-FFF2-40B4-BE49-F238E27FC236}">
                <a16:creationId xmlns:a16="http://schemas.microsoft.com/office/drawing/2014/main" id="{8368AC54-431D-F6B1-E740-DA321E52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6" y="1709738"/>
            <a:ext cx="7908925" cy="408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5475" name="Text Box 3">
            <a:extLst>
              <a:ext uri="{FF2B5EF4-FFF2-40B4-BE49-F238E27FC236}">
                <a16:creationId xmlns:a16="http://schemas.microsoft.com/office/drawing/2014/main" id="{44734F12-1804-7CFF-E9C3-DF50FD596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873625"/>
            <a:ext cx="3581400" cy="4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en-US" sz="2800">
                <a:solidFill>
                  <a:srgbClr val="FF3300"/>
                </a:solidFill>
              </a:rPr>
              <a:t>This is a string literal</a:t>
            </a:r>
          </a:p>
        </p:txBody>
      </p:sp>
      <p:sp>
        <p:nvSpPr>
          <p:cNvPr id="745476" name="Oval 4">
            <a:extLst>
              <a:ext uri="{FF2B5EF4-FFF2-40B4-BE49-F238E27FC236}">
                <a16:creationId xmlns:a16="http://schemas.microsoft.com/office/drawing/2014/main" id="{86EF84BE-4478-846D-8BAE-D0BC9166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082138"/>
            <a:ext cx="1828800" cy="519351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5477" name="Line 5">
            <a:extLst>
              <a:ext uri="{FF2B5EF4-FFF2-40B4-BE49-F238E27FC236}">
                <a16:creationId xmlns:a16="http://schemas.microsoft.com/office/drawing/2014/main" id="{86F5D6F8-770A-FF62-D81F-975DB90FFD3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57800" y="4568825"/>
            <a:ext cx="228600" cy="228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70C1EF-3423-899F-C345-B1E55DD4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8E95E0F4-F225-4997-B3B5-3C2E6C708C8C}" type="slidenum">
              <a:rPr lang="en-US" altLang="en-US"/>
              <a:pPr/>
              <a:t>54</a:t>
            </a:fld>
            <a:endParaRPr lang="en-US" altLang="en-US"/>
          </a:p>
        </p:txBody>
      </p:sp>
      <p:pic>
        <p:nvPicPr>
          <p:cNvPr id="746498" name="Picture 2">
            <a:extLst>
              <a:ext uri="{FF2B5EF4-FFF2-40B4-BE49-F238E27FC236}">
                <a16:creationId xmlns:a16="http://schemas.microsoft.com/office/drawing/2014/main" id="{4BF7545D-DA62-B06C-5E97-AF08E0A4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22438"/>
            <a:ext cx="8178800" cy="422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6499" name="Text Box 3">
            <a:extLst>
              <a:ext uri="{FF2B5EF4-FFF2-40B4-BE49-F238E27FC236}">
                <a16:creationId xmlns:a16="http://schemas.microsoft.com/office/drawing/2014/main" id="{02E81047-C007-8FDE-EA2A-7B8C0C4CC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7475" y="3048000"/>
            <a:ext cx="4267200" cy="4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en-US" sz="2800">
                <a:solidFill>
                  <a:srgbClr val="FF6600"/>
                </a:solidFill>
              </a:rPr>
              <a:t>This is also a string literal</a:t>
            </a:r>
          </a:p>
        </p:txBody>
      </p:sp>
      <p:sp>
        <p:nvSpPr>
          <p:cNvPr id="746500" name="Oval 4">
            <a:extLst>
              <a:ext uri="{FF2B5EF4-FFF2-40B4-BE49-F238E27FC236}">
                <a16:creationId xmlns:a16="http://schemas.microsoft.com/office/drawing/2014/main" id="{6A032F1D-2D17-22E8-6A7C-78E81DDC7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0" y="4152900"/>
            <a:ext cx="2654300" cy="5334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6501" name="Line 5">
            <a:extLst>
              <a:ext uri="{FF2B5EF4-FFF2-40B4-BE49-F238E27FC236}">
                <a16:creationId xmlns:a16="http://schemas.microsoft.com/office/drawing/2014/main" id="{8C0AC34F-5BBF-8801-AF07-B232E1C7A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3429000"/>
            <a:ext cx="990600" cy="7620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>
            <a:extLst>
              <a:ext uri="{FF2B5EF4-FFF2-40B4-BE49-F238E27FC236}">
                <a16:creationId xmlns:a16="http://schemas.microsoft.com/office/drawing/2014/main" id="{E1A4525B-0C9A-0887-589C-AF70559D6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Identifiers</a:t>
            </a:r>
          </a:p>
        </p:txBody>
      </p:sp>
      <p:sp>
        <p:nvSpPr>
          <p:cNvPr id="747523" name="Rectangle 3">
            <a:extLst>
              <a:ext uri="{FF2B5EF4-FFF2-40B4-BE49-F238E27FC236}">
                <a16:creationId xmlns:a16="http://schemas.microsoft.com/office/drawing/2014/main" id="{4BE8123B-D6FF-8F05-25CF-8BBFE96CA0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8075613" cy="3741738"/>
          </a:xfrm>
        </p:spPr>
        <p:txBody>
          <a:bodyPr/>
          <a:lstStyle/>
          <a:p>
            <a:pPr>
              <a:spcBef>
                <a:spcPct val="40000"/>
              </a:spcBef>
            </a:pPr>
            <a:r>
              <a:rPr lang="en-US" altLang="en-US"/>
              <a:t>An identifier is a programmer-defined name for some part of a program: variables, functions, etc.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8ED1DEB-BF28-8D5E-2CC3-F3CDB78F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ABB77CDA-A31E-4D75-890D-0A3A8134BB36}" type="slidenum">
              <a:rPr lang="en-US" altLang="en-US"/>
              <a:pPr/>
              <a:t>55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>
            <a:extLst>
              <a:ext uri="{FF2B5EF4-FFF2-40B4-BE49-F238E27FC236}">
                <a16:creationId xmlns:a16="http://schemas.microsoft.com/office/drawing/2014/main" id="{17141F35-267A-D005-7D9E-7DDEA3960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C++ Key Words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8AABE5C-C188-78FB-AD5A-751620C1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7A7ABC7B-25AD-4293-9E65-F8B2E816782A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49572" name="Text Box 4">
            <a:extLst>
              <a:ext uri="{FF2B5EF4-FFF2-40B4-BE49-F238E27FC236}">
                <a16:creationId xmlns:a16="http://schemas.microsoft.com/office/drawing/2014/main" id="{A28FEC5D-609F-3863-58BB-D85BA8D54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752601"/>
            <a:ext cx="8229600" cy="71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en-US" sz="2800"/>
              <a:t>You cannot use any of the C++ key words as an identifier. These words have reserved meaning.</a:t>
            </a:r>
          </a:p>
        </p:txBody>
      </p:sp>
      <p:pic>
        <p:nvPicPr>
          <p:cNvPr id="749574" name="Picture 6">
            <a:extLst>
              <a:ext uri="{FF2B5EF4-FFF2-40B4-BE49-F238E27FC236}">
                <a16:creationId xmlns:a16="http://schemas.microsoft.com/office/drawing/2014/main" id="{C153015E-3690-1877-1429-671DB424D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08276"/>
            <a:ext cx="8534400" cy="36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>
            <a:extLst>
              <a:ext uri="{FF2B5EF4-FFF2-40B4-BE49-F238E27FC236}">
                <a16:creationId xmlns:a16="http://schemas.microsoft.com/office/drawing/2014/main" id="{5C5D1945-5D68-34A3-81E8-828EAA2C2D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 Names</a:t>
            </a:r>
          </a:p>
        </p:txBody>
      </p:sp>
      <p:sp>
        <p:nvSpPr>
          <p:cNvPr id="750595" name="Rectangle 3">
            <a:extLst>
              <a:ext uri="{FF2B5EF4-FFF2-40B4-BE49-F238E27FC236}">
                <a16:creationId xmlns:a16="http://schemas.microsoft.com/office/drawing/2014/main" id="{BC9687A5-C7F8-0107-4E1A-1A8908F4BD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8075613" cy="3741738"/>
          </a:xfrm>
        </p:spPr>
        <p:txBody>
          <a:bodyPr/>
          <a:lstStyle/>
          <a:p>
            <a:pPr>
              <a:spcBef>
                <a:spcPct val="40000"/>
              </a:spcBef>
            </a:pPr>
            <a:r>
              <a:rPr lang="en-US" altLang="en-US"/>
              <a:t>A variable name should represent the purpose of the variable. For example: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                </a:t>
            </a:r>
            <a:r>
              <a:rPr lang="en-US" altLang="en-US" b="1">
                <a:latin typeface="Courier New" panose="02070309020205020404" pitchFamily="49" charset="0"/>
              </a:rPr>
              <a:t>itemsOrdered</a:t>
            </a:r>
            <a:br>
              <a:rPr lang="en-US" altLang="en-US" b="1">
                <a:latin typeface="Courier New" panose="02070309020205020404" pitchFamily="49" charset="0"/>
              </a:rPr>
            </a:br>
            <a:br>
              <a:rPr lang="en-US" altLang="en-US" b="1">
                <a:latin typeface="Courier New" panose="02070309020205020404" pitchFamily="49" charset="0"/>
              </a:rPr>
            </a:br>
            <a:r>
              <a:rPr lang="en-US" altLang="en-US"/>
              <a:t>The purpose of this variable is to hold the number of items ordered.</a:t>
            </a:r>
            <a:endParaRPr lang="en-US" altLang="en-US" b="1">
              <a:latin typeface="Courier New" panose="02070309020205020404" pitchFamily="49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0F75A50-8702-27C5-A501-EEABD2D1C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EB094278-A8CE-4CEE-8934-38116966BC37}" type="slidenum">
              <a:rPr lang="en-US" altLang="en-US"/>
              <a:pPr/>
              <a:t>57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>
            <a:extLst>
              <a:ext uri="{FF2B5EF4-FFF2-40B4-BE49-F238E27FC236}">
                <a16:creationId xmlns:a16="http://schemas.microsoft.com/office/drawing/2014/main" id="{3228AADF-A57A-5A3D-A12C-07648E012D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Identifier Rules</a:t>
            </a:r>
          </a:p>
        </p:txBody>
      </p:sp>
      <p:sp>
        <p:nvSpPr>
          <p:cNvPr id="752643" name="Rectangle 3">
            <a:extLst>
              <a:ext uri="{FF2B5EF4-FFF2-40B4-BE49-F238E27FC236}">
                <a16:creationId xmlns:a16="http://schemas.microsoft.com/office/drawing/2014/main" id="{73BB6DB9-4968-97E0-4D72-9BC3EB460F8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8075613" cy="374173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800"/>
              <a:t>The first character of an identifier must be an alphabetic character or and underscore ( _ ), 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800"/>
              <a:t>After the first character you may use alphabetic characters, numbers, or underscore characters.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800"/>
              <a:t>Upper- and lowercase characters are distinct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96D621-70EA-B07A-5F98-6FB0DB5CC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886CC638-82CE-457A-88F5-0979414108B9}" type="slidenum">
              <a:rPr lang="en-US" altLang="en-US"/>
              <a:pPr/>
              <a:t>58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>
            <a:extLst>
              <a:ext uri="{FF2B5EF4-FFF2-40B4-BE49-F238E27FC236}">
                <a16:creationId xmlns:a16="http://schemas.microsoft.com/office/drawing/2014/main" id="{F498BA00-0FE2-288E-CC44-4B6C146FBC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Valid and Invalid Identifiers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25EDBD2-500F-262E-CF7E-0044B678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A8508FCF-6572-4252-96DE-5FE243A60FE6}" type="slidenum">
              <a:rPr lang="en-US" altLang="en-US"/>
              <a:pPr/>
              <a:t>59</a:t>
            </a:fld>
            <a:endParaRPr lang="en-US" altLang="en-US"/>
          </a:p>
        </p:txBody>
      </p:sp>
      <p:graphicFrame>
        <p:nvGraphicFramePr>
          <p:cNvPr id="754724" name="Group 36">
            <a:extLst>
              <a:ext uri="{FF2B5EF4-FFF2-40B4-BE49-F238E27FC236}">
                <a16:creationId xmlns:a16="http://schemas.microsoft.com/office/drawing/2014/main" id="{3216A3FE-93E6-CDAE-56C2-143D17BC34BF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1600200"/>
          <a:ext cx="8153400" cy="4495800"/>
        </p:xfrm>
        <a:graphic>
          <a:graphicData uri="http://schemas.openxmlformats.org/drawingml/2006/table">
            <a:tbl>
              <a:tblPr/>
              <a:tblGrid>
                <a:gridCol w="2717800">
                  <a:extLst>
                    <a:ext uri="{9D8B030D-6E8A-4147-A177-3AD203B41FA5}">
                      <a16:colId xmlns:a16="http://schemas.microsoft.com/office/drawing/2014/main" val="321895227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91538357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687108863"/>
                    </a:ext>
                  </a:extLst>
                </a:gridCol>
              </a:tblGrid>
              <a:tr h="74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IDENTIFIER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41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VALID?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41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REASON IF INVALID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4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70587"/>
                  </a:ext>
                </a:extLst>
              </a:tr>
              <a:tr h="74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totalSales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ヒラギノ角ゴ Pro W3" pitchFamily="-16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547145"/>
                  </a:ext>
                </a:extLst>
              </a:tr>
              <a:tr h="74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total_Sales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ヒラギノ角ゴ Pro W3" pitchFamily="-16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022719"/>
                  </a:ext>
                </a:extLst>
              </a:tr>
              <a:tr h="74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total.Sales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Cannot contain </a:t>
                      </a: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870703"/>
                  </a:ext>
                </a:extLst>
              </a:tr>
              <a:tr h="74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4thQtrSales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Cannot begin with digit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3132425"/>
                  </a:ext>
                </a:extLst>
              </a:tr>
              <a:tr h="749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totalSale$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Cannot contain $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45067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>
            <a:extLst>
              <a:ext uri="{FF2B5EF4-FFF2-40B4-BE49-F238E27FC236}">
                <a16:creationId xmlns:a16="http://schemas.microsoft.com/office/drawing/2014/main" id="{4E5AD45A-6967-B519-8B77-5B41F6EF2F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Main Hardware Component Categories:</a:t>
            </a:r>
          </a:p>
        </p:txBody>
      </p:sp>
      <p:sp>
        <p:nvSpPr>
          <p:cNvPr id="726019" name="Rectangle 3">
            <a:extLst>
              <a:ext uri="{FF2B5EF4-FFF2-40B4-BE49-F238E27FC236}">
                <a16:creationId xmlns:a16="http://schemas.microsoft.com/office/drawing/2014/main" id="{9786871D-8C85-B8C2-EA46-5F7C4D34AC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None/>
            </a:pPr>
            <a:endParaRPr lang="en-US" altLang="en-US"/>
          </a:p>
          <a:p>
            <a:pPr marL="990600" lvl="1" indent="-533400">
              <a:buClr>
                <a:schemeClr val="tx1"/>
              </a:buClr>
              <a:buSzPct val="90000"/>
              <a:buFontTx/>
              <a:buAutoNum type="arabicPeriod"/>
            </a:pPr>
            <a:r>
              <a:rPr lang="en-US" altLang="en-US"/>
              <a:t>Central Processing Unit (CPU)</a:t>
            </a:r>
          </a:p>
          <a:p>
            <a:pPr marL="990600" lvl="1" indent="-533400">
              <a:buClr>
                <a:schemeClr val="tx1"/>
              </a:buClr>
              <a:buSzPct val="90000"/>
              <a:buFontTx/>
              <a:buAutoNum type="arabicPeriod"/>
            </a:pPr>
            <a:r>
              <a:rPr lang="en-US" altLang="en-US"/>
              <a:t>Main Memory</a:t>
            </a:r>
          </a:p>
          <a:p>
            <a:pPr marL="990600" lvl="1" indent="-533400">
              <a:buClr>
                <a:schemeClr val="tx1"/>
              </a:buClr>
              <a:buSzPct val="90000"/>
              <a:buFontTx/>
              <a:buAutoNum type="arabicPeriod"/>
            </a:pPr>
            <a:r>
              <a:rPr lang="en-US" altLang="en-US"/>
              <a:t>Secondary Memory / Storage</a:t>
            </a:r>
          </a:p>
          <a:p>
            <a:pPr marL="990600" lvl="1" indent="-533400">
              <a:buClr>
                <a:schemeClr val="tx1"/>
              </a:buClr>
              <a:buSzPct val="90000"/>
              <a:buFontTx/>
              <a:buAutoNum type="arabicPeriod"/>
            </a:pPr>
            <a:r>
              <a:rPr lang="en-US" altLang="en-US"/>
              <a:t>Input Devices</a:t>
            </a:r>
          </a:p>
          <a:p>
            <a:pPr marL="990600" lvl="1" indent="-533400">
              <a:buClr>
                <a:schemeClr val="tx1"/>
              </a:buClr>
              <a:buSzPct val="90000"/>
              <a:buFontTx/>
              <a:buAutoNum type="arabicPeriod"/>
            </a:pPr>
            <a:r>
              <a:rPr lang="en-US" altLang="en-US"/>
              <a:t>Output Devices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B6058F2-676E-566E-13BC-0DD53732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3073AB99-A48A-4DE4-8AE7-58E97FB0D132}" type="slidenum">
              <a:rPr lang="en-US" altLang="en-US"/>
              <a:pPr/>
              <a:t>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Rectangle 2">
            <a:extLst>
              <a:ext uri="{FF2B5EF4-FFF2-40B4-BE49-F238E27FC236}">
                <a16:creationId xmlns:a16="http://schemas.microsoft.com/office/drawing/2014/main" id="{A21A3DA2-D2DC-9B1E-7E1F-FA28298D25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Integer Data Types</a:t>
            </a:r>
          </a:p>
        </p:txBody>
      </p:sp>
      <p:sp>
        <p:nvSpPr>
          <p:cNvPr id="756739" name="Rectangle 3">
            <a:extLst>
              <a:ext uri="{FF2B5EF4-FFF2-40B4-BE49-F238E27FC236}">
                <a16:creationId xmlns:a16="http://schemas.microsoft.com/office/drawing/2014/main" id="{4381A1D9-47EA-5A92-A22E-1CDA138D5B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305800" cy="129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Integer variables can hold whole numbers such as 12, 7, and -99.</a:t>
            </a:r>
            <a:br>
              <a:rPr lang="en-US" altLang="en-US" sz="2800"/>
            </a:br>
            <a:endParaRPr lang="en-US" altLang="en-US" sz="2800"/>
          </a:p>
          <a:p>
            <a:pPr>
              <a:lnSpc>
                <a:spcPct val="90000"/>
              </a:lnSpc>
            </a:pPr>
            <a:endParaRPr lang="en-US" altLang="en-US" sz="280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2ED15C5-E6AC-4618-09B5-FDB09F4D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8A451310-5C98-4636-84F9-6396CCF99518}" type="slidenum">
              <a:rPr lang="en-US" altLang="en-US"/>
              <a:pPr/>
              <a:t>60</a:t>
            </a:fld>
            <a:endParaRPr lang="en-US" altLang="en-US"/>
          </a:p>
        </p:txBody>
      </p:sp>
      <p:pic>
        <p:nvPicPr>
          <p:cNvPr id="756740" name="Picture 4">
            <a:extLst>
              <a:ext uri="{FF2B5EF4-FFF2-40B4-BE49-F238E27FC236}">
                <a16:creationId xmlns:a16="http://schemas.microsoft.com/office/drawing/2014/main" id="{7040F367-6A05-D836-1EAA-144DAB91C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819400"/>
            <a:ext cx="7597775" cy="285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>
            <a:extLst>
              <a:ext uri="{FF2B5EF4-FFF2-40B4-BE49-F238E27FC236}">
                <a16:creationId xmlns:a16="http://schemas.microsoft.com/office/drawing/2014/main" id="{93E3F082-61A6-11FA-24AD-A358938CEE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Defining Variables</a:t>
            </a:r>
          </a:p>
        </p:txBody>
      </p:sp>
      <p:sp>
        <p:nvSpPr>
          <p:cNvPr id="757763" name="Rectangle 3">
            <a:extLst>
              <a:ext uri="{FF2B5EF4-FFF2-40B4-BE49-F238E27FC236}">
                <a16:creationId xmlns:a16="http://schemas.microsoft.com/office/drawing/2014/main" id="{EB991D49-B6AD-8BA0-B5B2-CFBA170030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668463"/>
            <a:ext cx="7845425" cy="40195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Variables of the same type can be defined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- On  separate lines: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int length;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int width;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unsigned int area;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- On the same line: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int length, width;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unsigned int area;</a:t>
            </a:r>
          </a:p>
          <a:p>
            <a:pPr>
              <a:lnSpc>
                <a:spcPct val="90000"/>
              </a:lnSpc>
            </a:pPr>
            <a:r>
              <a:rPr lang="en-US" altLang="en-US"/>
              <a:t>Variables of different types must be in different definitions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D6E9103-8E6E-6DB1-094A-2B197318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D66AA3D2-8608-4404-8614-6E8B2986FEAC}" type="slidenum">
              <a:rPr lang="en-US" altLang="en-US"/>
              <a:pPr/>
              <a:t>61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>
            <a:extLst>
              <a:ext uri="{FF2B5EF4-FFF2-40B4-BE49-F238E27FC236}">
                <a16:creationId xmlns:a16="http://schemas.microsoft.com/office/drawing/2014/main" id="{2B2F02DD-DE32-66DC-59ED-D46C5C7ADB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Integer Literals</a:t>
            </a:r>
          </a:p>
        </p:txBody>
      </p:sp>
      <p:sp>
        <p:nvSpPr>
          <p:cNvPr id="760835" name="Rectangle 3">
            <a:extLst>
              <a:ext uri="{FF2B5EF4-FFF2-40B4-BE49-F238E27FC236}">
                <a16:creationId xmlns:a16="http://schemas.microsoft.com/office/drawing/2014/main" id="{D926CAE5-CAD0-20BD-F9D8-9863C907AF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7997825" cy="3741738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en-US"/>
              <a:t>An integer literal is an integer value that is typed into a program’s code. For example:</a:t>
            </a:r>
            <a:br>
              <a:rPr lang="en-US" altLang="en-US"/>
            </a:br>
            <a:br>
              <a:rPr lang="en-US" altLang="en-US"/>
            </a:br>
            <a:r>
              <a:rPr lang="en-US" altLang="en-US" b="1">
                <a:latin typeface="Courier New" panose="02070309020205020404" pitchFamily="49" charset="0"/>
              </a:rPr>
              <a:t>     itemsOrdered = 15;</a:t>
            </a:r>
            <a:br>
              <a:rPr lang="en-US" altLang="en-US" b="1">
                <a:latin typeface="Courier New" panose="02070309020205020404" pitchFamily="49" charset="0"/>
              </a:rPr>
            </a:br>
            <a:br>
              <a:rPr lang="en-US" altLang="en-US"/>
            </a:br>
            <a:r>
              <a:rPr lang="en-US" altLang="en-US"/>
              <a:t>In this code, 15 is an integer literal.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E898555-2AB1-B856-7E5B-C9A8244B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1285C300-B3FA-4F08-A1E1-F8F5FF25A17A}" type="slidenum">
              <a:rPr lang="en-US" altLang="en-US"/>
              <a:pPr/>
              <a:t>62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C947D27-F93F-3DB5-F9C5-8C6C51E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19AF371C-A62E-4FB4-A7F5-10AADB2D6A90}" type="slidenum">
              <a:rPr lang="en-US" altLang="en-US"/>
              <a:pPr/>
              <a:t>63</a:t>
            </a:fld>
            <a:endParaRPr lang="en-US" altLang="en-US"/>
          </a:p>
        </p:txBody>
      </p:sp>
      <p:pic>
        <p:nvPicPr>
          <p:cNvPr id="762891" name="Picture 11">
            <a:extLst>
              <a:ext uri="{FF2B5EF4-FFF2-40B4-BE49-F238E27FC236}">
                <a16:creationId xmlns:a16="http://schemas.microsoft.com/office/drawing/2014/main" id="{93D7C56E-8195-99DD-14E5-50AB6528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14476"/>
            <a:ext cx="7372350" cy="489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2883" name="Oval 3">
            <a:extLst>
              <a:ext uri="{FF2B5EF4-FFF2-40B4-BE49-F238E27FC236}">
                <a16:creationId xmlns:a16="http://schemas.microsoft.com/office/drawing/2014/main" id="{91DBEA62-8B7E-4567-E10E-9B0D30018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76" y="4063882"/>
            <a:ext cx="392113" cy="519351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2884" name="Oval 4">
            <a:extLst>
              <a:ext uri="{FF2B5EF4-FFF2-40B4-BE49-F238E27FC236}">
                <a16:creationId xmlns:a16="http://schemas.microsoft.com/office/drawing/2014/main" id="{484B086E-86DE-BAAD-D3E6-DF78D2737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240095"/>
            <a:ext cx="623888" cy="519351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2885" name="Oval 5">
            <a:extLst>
              <a:ext uri="{FF2B5EF4-FFF2-40B4-BE49-F238E27FC236}">
                <a16:creationId xmlns:a16="http://schemas.microsoft.com/office/drawing/2014/main" id="{49541025-2854-CCFE-AD12-395FD185D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4471870"/>
            <a:ext cx="776288" cy="519351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62886" name="Text Box 6">
            <a:extLst>
              <a:ext uri="{FF2B5EF4-FFF2-40B4-BE49-F238E27FC236}">
                <a16:creationId xmlns:a16="http://schemas.microsoft.com/office/drawing/2014/main" id="{CF5DC6D9-E9AA-450C-F944-6A78644AB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3964" y="3844925"/>
            <a:ext cx="2306637" cy="29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en-US">
                <a:solidFill>
                  <a:srgbClr val="FF6600"/>
                </a:solidFill>
              </a:rPr>
              <a:t>Integer Literals</a:t>
            </a:r>
          </a:p>
        </p:txBody>
      </p:sp>
      <p:sp>
        <p:nvSpPr>
          <p:cNvPr id="762887" name="Line 7">
            <a:extLst>
              <a:ext uri="{FF2B5EF4-FFF2-40B4-BE49-F238E27FC236}">
                <a16:creationId xmlns:a16="http://schemas.microsoft.com/office/drawing/2014/main" id="{678EAA57-012F-0859-CEFD-0A5A572087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4003676"/>
            <a:ext cx="1316038" cy="35242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2888" name="Line 8">
            <a:extLst>
              <a:ext uri="{FF2B5EF4-FFF2-40B4-BE49-F238E27FC236}">
                <a16:creationId xmlns:a16="http://schemas.microsoft.com/office/drawing/2014/main" id="{3C7897C7-AB70-D1BA-E443-B1D195C6B3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8688" y="4003676"/>
            <a:ext cx="1530350" cy="56356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2889" name="Line 9">
            <a:extLst>
              <a:ext uri="{FF2B5EF4-FFF2-40B4-BE49-F238E27FC236}">
                <a16:creationId xmlns:a16="http://schemas.microsoft.com/office/drawing/2014/main" id="{AA1D307D-820F-D493-8792-9C3C96A918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8688" y="4003676"/>
            <a:ext cx="1530350" cy="703263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>
            <a:extLst>
              <a:ext uri="{FF2B5EF4-FFF2-40B4-BE49-F238E27FC236}">
                <a16:creationId xmlns:a16="http://schemas.microsoft.com/office/drawing/2014/main" id="{DCB4F6C1-99CE-7EF0-D41A-AB558C516C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Integer Literals</a:t>
            </a:r>
          </a:p>
        </p:txBody>
      </p:sp>
      <p:sp>
        <p:nvSpPr>
          <p:cNvPr id="763907" name="Rectangle 3">
            <a:extLst>
              <a:ext uri="{FF2B5EF4-FFF2-40B4-BE49-F238E27FC236}">
                <a16:creationId xmlns:a16="http://schemas.microsoft.com/office/drawing/2014/main" id="{FAC8735B-08B7-63C5-A082-6B67482B09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7997825" cy="374173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en-US"/>
              <a:t>Integer literals are stored in memory as </a:t>
            </a:r>
            <a:r>
              <a:rPr lang="en-US" altLang="en-US">
                <a:latin typeface="Courier New" panose="02070309020205020404" pitchFamily="49" charset="0"/>
              </a:rPr>
              <a:t>int</a:t>
            </a:r>
            <a:r>
              <a:rPr lang="en-US" altLang="en-US"/>
              <a:t>s by default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en-US"/>
              <a:t>To store an integer constant in a long memory location, put ‘</a:t>
            </a:r>
            <a:r>
              <a:rPr lang="en-US" altLang="en-US">
                <a:latin typeface="Courier New" panose="02070309020205020404" pitchFamily="49" charset="0"/>
              </a:rPr>
              <a:t>L</a:t>
            </a:r>
            <a:r>
              <a:rPr lang="en-US" altLang="en-US"/>
              <a:t>’ at the end of the number:   </a:t>
            </a:r>
            <a:r>
              <a:rPr lang="en-US" altLang="en-US">
                <a:latin typeface="Courier New" panose="02070309020205020404" pitchFamily="49" charset="0"/>
              </a:rPr>
              <a:t>1234L</a:t>
            </a:r>
            <a:endParaRPr lang="en-US" altLang="en-US"/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en-US"/>
              <a:t>Constants that begin with ‘</a:t>
            </a:r>
            <a:r>
              <a:rPr lang="en-US" altLang="en-US">
                <a:latin typeface="Courier New" panose="02070309020205020404" pitchFamily="49" charset="0"/>
              </a:rPr>
              <a:t>0</a:t>
            </a:r>
            <a:r>
              <a:rPr lang="en-US" altLang="en-US"/>
              <a:t>’ (zero) are base 8:   </a:t>
            </a:r>
            <a:r>
              <a:rPr lang="en-US" altLang="en-US">
                <a:latin typeface="Courier New" panose="02070309020205020404" pitchFamily="49" charset="0"/>
              </a:rPr>
              <a:t>075</a:t>
            </a:r>
            <a:endParaRPr lang="en-US" altLang="en-US"/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en-US"/>
              <a:t>Constants that begin with ‘</a:t>
            </a:r>
            <a:r>
              <a:rPr lang="en-US" altLang="en-US">
                <a:latin typeface="Courier New" panose="02070309020205020404" pitchFamily="49" charset="0"/>
              </a:rPr>
              <a:t>0x</a:t>
            </a:r>
            <a:r>
              <a:rPr lang="en-US" altLang="en-US"/>
              <a:t>’ are base 16:    </a:t>
            </a:r>
            <a:r>
              <a:rPr lang="en-US" altLang="en-US">
                <a:latin typeface="Courier New" panose="02070309020205020404" pitchFamily="49" charset="0"/>
              </a:rPr>
              <a:t>0x75A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82885B3-89D7-33C4-43F1-6BE44887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2FC9E153-22C9-481C-BC28-E9A1AC8B0295}" type="slidenum">
              <a:rPr lang="en-US" altLang="en-US"/>
              <a:pPr/>
              <a:t>64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>
            <a:extLst>
              <a:ext uri="{FF2B5EF4-FFF2-40B4-BE49-F238E27FC236}">
                <a16:creationId xmlns:a16="http://schemas.microsoft.com/office/drawing/2014/main" id="{D462F810-95D3-F2E5-5A27-AF8DBDF44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char</a:t>
            </a:r>
            <a:r>
              <a:rPr lang="en-US" altLang="en-US"/>
              <a:t> Data Type</a:t>
            </a:r>
          </a:p>
        </p:txBody>
      </p:sp>
      <p:sp>
        <p:nvSpPr>
          <p:cNvPr id="765955" name="Rectangle 3">
            <a:extLst>
              <a:ext uri="{FF2B5EF4-FFF2-40B4-BE49-F238E27FC236}">
                <a16:creationId xmlns:a16="http://schemas.microsoft.com/office/drawing/2014/main" id="{5EC5255B-81F2-67EF-7988-956BB678F5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Used to hold characters or very small integer values</a:t>
            </a:r>
          </a:p>
          <a:p>
            <a:r>
              <a:rPr lang="en-US" altLang="en-US"/>
              <a:t>Usually 1 byte of memory</a:t>
            </a:r>
          </a:p>
          <a:p>
            <a:r>
              <a:rPr lang="en-US" altLang="en-US"/>
              <a:t>Numeric value of character from the character set is stored in memory: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FDE0CCD-BDB8-9547-55CB-D0A4942C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C431C582-BBCF-4333-977C-CDA975C3309D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765956" name="Text Box 4">
            <a:extLst>
              <a:ext uri="{FF2B5EF4-FFF2-40B4-BE49-F238E27FC236}">
                <a16:creationId xmlns:a16="http://schemas.microsoft.com/office/drawing/2014/main" id="{E94BF40E-CF83-9D6E-5D9B-12C31EA5C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689475"/>
            <a:ext cx="2590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CODE:</a:t>
            </a:r>
          </a:p>
          <a:p>
            <a:r>
              <a:rPr lang="en-US" altLang="en-US">
                <a:latin typeface="Courier New" panose="02070309020205020404" pitchFamily="49" charset="0"/>
              </a:rPr>
              <a:t>char letter;</a:t>
            </a:r>
          </a:p>
          <a:p>
            <a:r>
              <a:rPr lang="en-US" altLang="en-US">
                <a:latin typeface="Courier New" panose="02070309020205020404" pitchFamily="49" charset="0"/>
              </a:rPr>
              <a:t>letter = 'C';</a:t>
            </a:r>
          </a:p>
        </p:txBody>
      </p:sp>
      <p:sp>
        <p:nvSpPr>
          <p:cNvPr id="765957" name="Text Box 5">
            <a:extLst>
              <a:ext uri="{FF2B5EF4-FFF2-40B4-BE49-F238E27FC236}">
                <a16:creationId xmlns:a16="http://schemas.microsoft.com/office/drawing/2014/main" id="{B0C94BDE-8154-E18D-4691-86DFC96AD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1439" y="4648201"/>
            <a:ext cx="163988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/>
              <a:t>MEMORY:</a:t>
            </a:r>
          </a:p>
          <a:p>
            <a:r>
              <a:rPr lang="en-US" altLang="en-US">
                <a:latin typeface="Courier New" panose="02070309020205020404" pitchFamily="49" charset="0"/>
              </a:rPr>
              <a:t>letter</a:t>
            </a:r>
          </a:p>
        </p:txBody>
      </p:sp>
      <p:sp>
        <p:nvSpPr>
          <p:cNvPr id="765958" name="Rectangle 6">
            <a:extLst>
              <a:ext uri="{FF2B5EF4-FFF2-40B4-BE49-F238E27FC236}">
                <a16:creationId xmlns:a16="http://schemas.microsoft.com/office/drawing/2014/main" id="{EA26B450-1C21-960D-CD1C-083A19B06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486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>
                <a:latin typeface="Courier New" panose="02070309020205020404" pitchFamily="49" charset="0"/>
              </a:rPr>
              <a:t>67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>
            <a:extLst>
              <a:ext uri="{FF2B5EF4-FFF2-40B4-BE49-F238E27FC236}">
                <a16:creationId xmlns:a16="http://schemas.microsoft.com/office/drawing/2014/main" id="{658260D9-5C42-D36D-7B56-EDD4595F47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 Literals</a:t>
            </a:r>
          </a:p>
        </p:txBody>
      </p:sp>
      <p:sp>
        <p:nvSpPr>
          <p:cNvPr id="768003" name="Rectangle 3">
            <a:extLst>
              <a:ext uri="{FF2B5EF4-FFF2-40B4-BE49-F238E27FC236}">
                <a16:creationId xmlns:a16="http://schemas.microsoft.com/office/drawing/2014/main" id="{9EE42EA5-9865-4DA6-F7BD-837DFB1E9E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Character literals must be enclosed in single quote marks. Example: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                          </a:t>
            </a:r>
            <a:r>
              <a:rPr lang="en-US" altLang="en-US">
                <a:latin typeface="Courier New" panose="02070309020205020404" pitchFamily="49" charset="0"/>
              </a:rPr>
              <a:t>'A'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CA7CEC0-296D-93F8-778F-4E56089D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1EB675EF-9B26-4690-B9AD-D76E93CC669E}" type="slidenum">
              <a:rPr lang="en-US" altLang="en-US"/>
              <a:pPr/>
              <a:t>66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CAC1CA4-266E-A201-0271-B4F8D8AC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6FAA4D80-1179-4130-B18A-BD68D605675B}" type="slidenum">
              <a:rPr lang="en-US" altLang="en-US"/>
              <a:pPr/>
              <a:t>67</a:t>
            </a:fld>
            <a:endParaRPr lang="en-US" altLang="en-US"/>
          </a:p>
        </p:txBody>
      </p:sp>
      <p:pic>
        <p:nvPicPr>
          <p:cNvPr id="769026" name="Picture 2">
            <a:extLst>
              <a:ext uri="{FF2B5EF4-FFF2-40B4-BE49-F238E27FC236}">
                <a16:creationId xmlns:a16="http://schemas.microsoft.com/office/drawing/2014/main" id="{C54A1DBF-0B6B-917B-1C86-E385A958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85926"/>
            <a:ext cx="5181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>
            <a:extLst>
              <a:ext uri="{FF2B5EF4-FFF2-40B4-BE49-F238E27FC236}">
                <a16:creationId xmlns:a16="http://schemas.microsoft.com/office/drawing/2014/main" id="{3A689415-2AB8-7732-B048-E426C0E3C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 Strings</a:t>
            </a:r>
          </a:p>
        </p:txBody>
      </p:sp>
      <p:sp>
        <p:nvSpPr>
          <p:cNvPr id="770051" name="Rectangle 3">
            <a:extLst>
              <a:ext uri="{FF2B5EF4-FFF2-40B4-BE49-F238E27FC236}">
                <a16:creationId xmlns:a16="http://schemas.microsoft.com/office/drawing/2014/main" id="{F6DB9699-F69A-9BAB-79DC-1F8F556047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A series of characters in consecutive memory locations: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"Hello"</a:t>
            </a: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800"/>
              <a:t>Stored with the </a:t>
            </a:r>
            <a:r>
              <a:rPr lang="en-US" altLang="en-US" sz="2800" u="sng"/>
              <a:t>null terminator</a:t>
            </a:r>
            <a:r>
              <a:rPr lang="en-US" altLang="en-US" sz="2800"/>
              <a:t>, </a:t>
            </a:r>
            <a:r>
              <a:rPr lang="en-US" altLang="en-US" sz="2800">
                <a:latin typeface="Courier New" panose="02070309020205020404" pitchFamily="49" charset="0"/>
              </a:rPr>
              <a:t>\0</a:t>
            </a:r>
            <a:r>
              <a:rPr lang="en-US" altLang="en-US" sz="2800"/>
              <a:t>, at the end: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400"/>
              <a:t>	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Comprised of the characters between the </a:t>
            </a:r>
            <a:r>
              <a:rPr lang="en-US" altLang="en-US" sz="2800">
                <a:latin typeface="Courier New" panose="02070309020205020404" pitchFamily="49" charset="0"/>
              </a:rPr>
              <a:t>" "</a:t>
            </a:r>
            <a:endParaRPr lang="en-US" altLang="en-US" sz="280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CACC7C4-CDED-A873-465C-A12E06CF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C9A51614-DDE3-4FF9-A07B-1E555C648001}" type="slidenum">
              <a:rPr lang="en-US" altLang="en-US"/>
              <a:pPr/>
              <a:t>68</a:t>
            </a:fld>
            <a:endParaRPr lang="en-US" altLang="en-US"/>
          </a:p>
        </p:txBody>
      </p:sp>
      <p:graphicFrame>
        <p:nvGraphicFramePr>
          <p:cNvPr id="770052" name="Group 4">
            <a:extLst>
              <a:ext uri="{FF2B5EF4-FFF2-40B4-BE49-F238E27FC236}">
                <a16:creationId xmlns:a16="http://schemas.microsoft.com/office/drawing/2014/main" id="{4C19A3DE-BDA8-C163-5CF1-2F9A01995488}"/>
              </a:ext>
            </a:extLst>
          </p:cNvPr>
          <p:cNvGraphicFramePr>
            <a:graphicFrameLocks noGrp="1"/>
          </p:cNvGraphicFramePr>
          <p:nvPr/>
        </p:nvGraphicFramePr>
        <p:xfrm>
          <a:off x="3505200" y="4724400"/>
          <a:ext cx="4495800" cy="533400"/>
        </p:xfrm>
        <a:graphic>
          <a:graphicData uri="http://schemas.openxmlformats.org/drawingml/2006/table">
            <a:tbl>
              <a:tblPr/>
              <a:tblGrid>
                <a:gridCol w="749300">
                  <a:extLst>
                    <a:ext uri="{9D8B030D-6E8A-4147-A177-3AD203B41FA5}">
                      <a16:colId xmlns:a16="http://schemas.microsoft.com/office/drawing/2014/main" val="264769454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656789070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3039025039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1169379932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1791064768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3091164124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\0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4844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>
            <a:extLst>
              <a:ext uri="{FF2B5EF4-FFF2-40B4-BE49-F238E27FC236}">
                <a16:creationId xmlns:a16="http://schemas.microsoft.com/office/drawing/2014/main" id="{4293A9F8-28CC-5F94-0FE9-287BC2D6BC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924800" cy="1143000"/>
          </a:xfrm>
        </p:spPr>
        <p:txBody>
          <a:bodyPr/>
          <a:lstStyle/>
          <a:p>
            <a:r>
              <a:rPr lang="en-US" altLang="en-US"/>
              <a:t>Floating-Point Data Types</a:t>
            </a:r>
          </a:p>
        </p:txBody>
      </p:sp>
      <p:sp>
        <p:nvSpPr>
          <p:cNvPr id="772099" name="Rectangle 3">
            <a:extLst>
              <a:ext uri="{FF2B5EF4-FFF2-40B4-BE49-F238E27FC236}">
                <a16:creationId xmlns:a16="http://schemas.microsoft.com/office/drawing/2014/main" id="{74A755AA-018A-2AB9-C684-391A22B4CB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981200"/>
            <a:ext cx="8534400" cy="4114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/>
              <a:t>The floating-point data types are:</a:t>
            </a:r>
            <a:br>
              <a:rPr lang="en-US" altLang="en-US"/>
            </a:br>
            <a:r>
              <a:rPr lang="en-US" altLang="en-US" b="1">
                <a:latin typeface="Courier New" panose="02070309020205020404" pitchFamily="49" charset="0"/>
              </a:rPr>
              <a:t>float</a:t>
            </a:r>
            <a:br>
              <a:rPr lang="en-US" altLang="en-US" b="1">
                <a:latin typeface="Courier New" panose="02070309020205020404" pitchFamily="49" charset="0"/>
              </a:rPr>
            </a:br>
            <a:r>
              <a:rPr lang="en-US" altLang="en-US" b="1">
                <a:latin typeface="Courier New" panose="02070309020205020404" pitchFamily="49" charset="0"/>
              </a:rPr>
              <a:t>double</a:t>
            </a:r>
            <a:br>
              <a:rPr lang="en-US" altLang="en-US" b="1">
                <a:latin typeface="Courier New" panose="02070309020205020404" pitchFamily="49" charset="0"/>
              </a:rPr>
            </a:br>
            <a:r>
              <a:rPr lang="en-US" altLang="en-US" b="1">
                <a:latin typeface="Courier New" panose="02070309020205020404" pitchFamily="49" charset="0"/>
              </a:rPr>
              <a:t>long double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They can hold real numbers such as: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12.45      -3.8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Stored in a form similar to scientific notation</a:t>
            </a:r>
            <a:br>
              <a:rPr lang="en-US" altLang="en-US"/>
            </a:b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All floating-point numbers are signed</a:t>
            </a:r>
            <a:endParaRPr lang="en-US" altLang="en-US">
              <a:latin typeface="Courier New" panose="02070309020205020404" pitchFamily="49" charset="0"/>
            </a:endParaRPr>
          </a:p>
          <a:p>
            <a:pPr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91C6F31-3D1F-BB0E-1B8B-85C52300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201107C6-A749-4255-9611-80CF5B6D83D0}" type="slidenum">
              <a:rPr lang="en-US" altLang="en-US"/>
              <a:pPr/>
              <a:t>69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>
            <a:extLst>
              <a:ext uri="{FF2B5EF4-FFF2-40B4-BE49-F238E27FC236}">
                <a16:creationId xmlns:a16="http://schemas.microsoft.com/office/drawing/2014/main" id="{F1F76245-CEC6-46D8-5BF8-DF9D3AD57D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Main Hardware Component Categories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04EF9CC-14E7-A772-1833-CA4EF798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D000B89A-858E-45B2-8D96-05905A8500E2}" type="slidenum">
              <a:rPr lang="en-US" altLang="en-US"/>
              <a:pPr/>
              <a:t>7</a:t>
            </a:fld>
            <a:endParaRPr lang="en-US" altLang="en-US"/>
          </a:p>
        </p:txBody>
      </p:sp>
      <p:pic>
        <p:nvPicPr>
          <p:cNvPr id="728069" name="Picture 5">
            <a:extLst>
              <a:ext uri="{FF2B5EF4-FFF2-40B4-BE49-F238E27FC236}">
                <a16:creationId xmlns:a16="http://schemas.microsoft.com/office/drawing/2014/main" id="{36E77091-AD0A-D531-71B3-08CE02FE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92300"/>
            <a:ext cx="5519738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8068" name="Text Box 4">
            <a:extLst>
              <a:ext uri="{FF2B5EF4-FFF2-40B4-BE49-F238E27FC236}">
                <a16:creationId xmlns:a16="http://schemas.microsoft.com/office/drawing/2014/main" id="{770C45FD-5F5E-1404-4BFA-E785B33F5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5410200"/>
            <a:ext cx="1752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Figure 1-1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>
            <a:extLst>
              <a:ext uri="{FF2B5EF4-FFF2-40B4-BE49-F238E27FC236}">
                <a16:creationId xmlns:a16="http://schemas.microsoft.com/office/drawing/2014/main" id="{634D6E1E-1030-DF00-DE17-624F6D78FF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Floating-Point Data Types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AEFF6AD-71FD-833E-F715-CEDE70C2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4360F1E2-EF49-43B5-944C-CB059E1B7368}" type="slidenum">
              <a:rPr lang="en-US" altLang="en-US"/>
              <a:pPr/>
              <a:t>70</a:t>
            </a:fld>
            <a:endParaRPr lang="en-US" altLang="en-US"/>
          </a:p>
        </p:txBody>
      </p:sp>
      <p:pic>
        <p:nvPicPr>
          <p:cNvPr id="774147" name="Picture 3">
            <a:extLst>
              <a:ext uri="{FF2B5EF4-FFF2-40B4-BE49-F238E27FC236}">
                <a16:creationId xmlns:a16="http://schemas.microsoft.com/office/drawing/2014/main" id="{DF990198-3B83-DE19-89D8-D41278247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24126"/>
            <a:ext cx="7639050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>
            <a:extLst>
              <a:ext uri="{FF2B5EF4-FFF2-40B4-BE49-F238E27FC236}">
                <a16:creationId xmlns:a16="http://schemas.microsoft.com/office/drawing/2014/main" id="{41616CC0-A8EC-1FE9-D479-180CF56133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Floating-point Literals</a:t>
            </a:r>
          </a:p>
        </p:txBody>
      </p:sp>
      <p:sp>
        <p:nvSpPr>
          <p:cNvPr id="775171" name="Rectangle 3">
            <a:extLst>
              <a:ext uri="{FF2B5EF4-FFF2-40B4-BE49-F238E27FC236}">
                <a16:creationId xmlns:a16="http://schemas.microsoft.com/office/drawing/2014/main" id="{1509BF0C-E406-19D7-FAED-F0118849A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Can be represented in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Fixed point (decimal) notation: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31.4159			0.0000625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 notation: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3.14159E1			6.25e-5</a:t>
            </a:r>
          </a:p>
          <a:p>
            <a:pPr>
              <a:lnSpc>
                <a:spcPct val="90000"/>
              </a:lnSpc>
            </a:pPr>
            <a:r>
              <a:rPr lang="en-US" altLang="en-US"/>
              <a:t>Are </a:t>
            </a:r>
            <a:r>
              <a:rPr lang="en-US" altLang="en-US">
                <a:latin typeface="Courier New" panose="02070309020205020404" pitchFamily="49" charset="0"/>
              </a:rPr>
              <a:t>double</a:t>
            </a:r>
            <a:r>
              <a:rPr lang="en-US" altLang="en-US"/>
              <a:t> by default</a:t>
            </a:r>
          </a:p>
          <a:p>
            <a:pPr>
              <a:lnSpc>
                <a:spcPct val="90000"/>
              </a:lnSpc>
            </a:pPr>
            <a:r>
              <a:rPr lang="en-US" altLang="en-US"/>
              <a:t>Can be forced to be float (</a:t>
            </a:r>
            <a:r>
              <a:rPr lang="en-US" altLang="en-US">
                <a:latin typeface="Courier New" panose="02070309020205020404" pitchFamily="49" charset="0"/>
              </a:rPr>
              <a:t>3.14159f</a:t>
            </a:r>
            <a:r>
              <a:rPr lang="en-US" altLang="en-US"/>
              <a:t>) or long double (</a:t>
            </a:r>
            <a:r>
              <a:rPr lang="en-US" altLang="en-US">
                <a:latin typeface="Courier New" panose="02070309020205020404" pitchFamily="49" charset="0"/>
              </a:rPr>
              <a:t>0.0000625L</a:t>
            </a:r>
            <a:r>
              <a:rPr lang="en-US" altLang="en-US"/>
              <a:t>)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07A996-C221-AE64-828F-B63B1205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7B31D5D3-C60A-43C6-BD80-A8CFB3AE5553}" type="slidenum">
              <a:rPr lang="en-US" altLang="en-US"/>
              <a:pPr/>
              <a:t>71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3" name="Rectangle 3">
            <a:extLst>
              <a:ext uri="{FF2B5EF4-FFF2-40B4-BE49-F238E27FC236}">
                <a16:creationId xmlns:a16="http://schemas.microsoft.com/office/drawing/2014/main" id="{8B5DE054-1958-E8B7-BF8A-888E0CDE12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bool</a:t>
            </a:r>
            <a:r>
              <a:rPr lang="en-US" altLang="en-US"/>
              <a:t> Data Type</a:t>
            </a:r>
          </a:p>
        </p:txBody>
      </p:sp>
      <p:sp>
        <p:nvSpPr>
          <p:cNvPr id="778242" name="Rectangle 2">
            <a:extLst>
              <a:ext uri="{FF2B5EF4-FFF2-40B4-BE49-F238E27FC236}">
                <a16:creationId xmlns:a16="http://schemas.microsoft.com/office/drawing/2014/main" id="{5BB0DC68-DBD6-9934-A981-E205DF4447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981200"/>
            <a:ext cx="8382000" cy="41148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/>
              <a:t>Represents values that are </a:t>
            </a:r>
            <a:r>
              <a:rPr lang="en-US" altLang="en-US">
                <a:latin typeface="Courier New" panose="02070309020205020404" pitchFamily="49" charset="0"/>
              </a:rPr>
              <a:t>true</a:t>
            </a:r>
            <a:r>
              <a:rPr lang="en-US" altLang="en-US"/>
              <a:t> or </a:t>
            </a:r>
            <a:r>
              <a:rPr lang="en-US" altLang="en-US">
                <a:latin typeface="Courier New" panose="02070309020205020404" pitchFamily="49" charset="0"/>
              </a:rPr>
              <a:t>false</a:t>
            </a:r>
          </a:p>
          <a:p>
            <a:pPr>
              <a:spcBef>
                <a:spcPct val="50000"/>
              </a:spcBef>
            </a:pPr>
            <a:r>
              <a:rPr lang="en-US" altLang="en-US">
                <a:latin typeface="Courier New" panose="02070309020205020404" pitchFamily="49" charset="0"/>
              </a:rPr>
              <a:t>bool</a:t>
            </a:r>
            <a:r>
              <a:rPr lang="en-US" altLang="en-US"/>
              <a:t> variables are stored as small integers</a:t>
            </a:r>
            <a:endParaRPr lang="en-US" altLang="en-US">
              <a:latin typeface="Courier New" panose="02070309020205020404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en-US">
                <a:latin typeface="Courier New" panose="02070309020205020404" pitchFamily="49" charset="0"/>
              </a:rPr>
              <a:t>false </a:t>
            </a:r>
            <a:r>
              <a:rPr lang="en-US" altLang="en-US"/>
              <a:t>is represented by 0, </a:t>
            </a:r>
            <a:r>
              <a:rPr lang="en-US" altLang="en-US">
                <a:latin typeface="Courier New" panose="02070309020205020404" pitchFamily="49" charset="0"/>
              </a:rPr>
              <a:t>true</a:t>
            </a:r>
            <a:r>
              <a:rPr lang="en-US" altLang="en-US"/>
              <a:t> by 1:</a:t>
            </a: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bool allDone = true;</a:t>
            </a:r>
          </a:p>
          <a:p>
            <a:pPr lvl="1">
              <a:spcBef>
                <a:spcPct val="50000"/>
              </a:spcBef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bool finished = false;</a:t>
            </a:r>
            <a:endParaRPr lang="en-US" altLang="en-US"/>
          </a:p>
          <a:p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040708E-4F63-5EB5-B293-3EB612F1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8C31D9BB-3D09-4AE9-B824-BCBD58D18F29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778244" name="Rectangle 4">
            <a:extLst>
              <a:ext uri="{FF2B5EF4-FFF2-40B4-BE49-F238E27FC236}">
                <a16:creationId xmlns:a16="http://schemas.microsoft.com/office/drawing/2014/main" id="{DD75CFAC-230D-9396-356D-BCDE21BDC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1" y="4996934"/>
            <a:ext cx="184731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78245" name="Text Box 5">
            <a:extLst>
              <a:ext uri="{FF2B5EF4-FFF2-40B4-BE49-F238E27FC236}">
                <a16:creationId xmlns:a16="http://schemas.microsoft.com/office/drawing/2014/main" id="{93F05438-5C30-C304-6D58-76E882EB8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8333" y="4495800"/>
            <a:ext cx="1261884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allDone</a:t>
            </a:r>
          </a:p>
        </p:txBody>
      </p:sp>
      <p:sp>
        <p:nvSpPr>
          <p:cNvPr id="778246" name="Text Box 6">
            <a:extLst>
              <a:ext uri="{FF2B5EF4-FFF2-40B4-BE49-F238E27FC236}">
                <a16:creationId xmlns:a16="http://schemas.microsoft.com/office/drawing/2014/main" id="{841E5596-FD5E-95DB-F2F3-432418869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8807" y="4999039"/>
            <a:ext cx="322524" cy="30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en-US">
                <a:latin typeface="Courier New" panose="02070309020205020404" pitchFamily="49" charset="0"/>
              </a:rPr>
              <a:t>1</a:t>
            </a:r>
          </a:p>
        </p:txBody>
      </p:sp>
      <p:sp>
        <p:nvSpPr>
          <p:cNvPr id="778247" name="Text Box 7">
            <a:extLst>
              <a:ext uri="{FF2B5EF4-FFF2-40B4-BE49-F238E27FC236}">
                <a16:creationId xmlns:a16="http://schemas.microsoft.com/office/drawing/2014/main" id="{6A79BF35-76E2-1B40-0286-4F0276890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9911" y="4419600"/>
            <a:ext cx="184731" cy="31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endParaRPr lang="en-US" altLang="en-US" sz="2000">
              <a:solidFill>
                <a:srgbClr val="A50021"/>
              </a:solidFill>
            </a:endParaRPr>
          </a:p>
        </p:txBody>
      </p:sp>
      <p:sp>
        <p:nvSpPr>
          <p:cNvPr id="778248" name="Rectangle 8">
            <a:extLst>
              <a:ext uri="{FF2B5EF4-FFF2-40B4-BE49-F238E27FC236}">
                <a16:creationId xmlns:a16="http://schemas.microsoft.com/office/drawing/2014/main" id="{C8277A06-3AFA-284E-169F-179268687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1" y="4996934"/>
            <a:ext cx="184731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78249" name="Text Box 9">
            <a:extLst>
              <a:ext uri="{FF2B5EF4-FFF2-40B4-BE49-F238E27FC236}">
                <a16:creationId xmlns:a16="http://schemas.microsoft.com/office/drawing/2014/main" id="{F3F5B896-F992-CC8E-F4CD-4763D9A04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0407" y="4999039"/>
            <a:ext cx="322524" cy="307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en-US">
                <a:latin typeface="Courier New" panose="02070309020205020404" pitchFamily="49" charset="0"/>
              </a:rPr>
              <a:t>0</a:t>
            </a:r>
          </a:p>
        </p:txBody>
      </p:sp>
      <p:sp>
        <p:nvSpPr>
          <p:cNvPr id="778250" name="Text Box 10">
            <a:extLst>
              <a:ext uri="{FF2B5EF4-FFF2-40B4-BE49-F238E27FC236}">
                <a16:creationId xmlns:a16="http://schemas.microsoft.com/office/drawing/2014/main" id="{BD10FDDE-7F77-DE8D-559A-174F90A5D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2989" y="4495800"/>
            <a:ext cx="1415772" cy="3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en-US" sz="2000">
                <a:latin typeface="Courier New" panose="02070309020205020404" pitchFamily="49" charset="0"/>
              </a:rPr>
              <a:t>finished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4F8EA6B-1353-CAFC-2B0F-35210D65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5629333D-FDBC-4C9F-8113-CF35E1935D1F}" type="slidenum">
              <a:rPr lang="en-US" altLang="en-US"/>
              <a:pPr/>
              <a:t>73</a:t>
            </a:fld>
            <a:endParaRPr lang="en-US" altLang="en-US"/>
          </a:p>
        </p:txBody>
      </p:sp>
      <p:pic>
        <p:nvPicPr>
          <p:cNvPr id="780290" name="Picture 2">
            <a:extLst>
              <a:ext uri="{FF2B5EF4-FFF2-40B4-BE49-F238E27FC236}">
                <a16:creationId xmlns:a16="http://schemas.microsoft.com/office/drawing/2014/main" id="{8269391A-3948-70F6-AD4D-2C495A1B5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97025"/>
            <a:ext cx="70104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Rectangle 2">
            <a:extLst>
              <a:ext uri="{FF2B5EF4-FFF2-40B4-BE49-F238E27FC236}">
                <a16:creationId xmlns:a16="http://schemas.microsoft.com/office/drawing/2014/main" id="{5E93F230-BD65-9156-F13D-02CBF97EF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Determining the Size of a Data Type</a:t>
            </a:r>
          </a:p>
        </p:txBody>
      </p:sp>
      <p:sp>
        <p:nvSpPr>
          <p:cNvPr id="781315" name="Rectangle 3">
            <a:extLst>
              <a:ext uri="{FF2B5EF4-FFF2-40B4-BE49-F238E27FC236}">
                <a16:creationId xmlns:a16="http://schemas.microsoft.com/office/drawing/2014/main" id="{CAE233EC-0010-8293-D165-FC1F46FB33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05000" y="1752600"/>
            <a:ext cx="8153400" cy="4114800"/>
          </a:xfrm>
        </p:spPr>
        <p:txBody>
          <a:bodyPr>
            <a:normAutofit/>
          </a:bodyPr>
          <a:lstStyle/>
          <a:p>
            <a:pPr>
              <a:buFont typeface="Times" panose="02020603050405020304" pitchFamily="18" charset="0"/>
              <a:buNone/>
            </a:pPr>
            <a:r>
              <a:rPr lang="en-US" altLang="en-US"/>
              <a:t>	The </a:t>
            </a:r>
            <a:r>
              <a:rPr lang="en-US" altLang="en-US">
                <a:latin typeface="Courier New" panose="02070309020205020404" pitchFamily="49" charset="0"/>
              </a:rPr>
              <a:t>sizeof</a:t>
            </a:r>
            <a:r>
              <a:rPr lang="en-US" altLang="en-US"/>
              <a:t> operator gives the size of any data type or variable: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double amount;</a:t>
            </a:r>
            <a:endParaRPr lang="en-US" altLang="en-US"/>
          </a:p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	cout &lt;&lt; "A double is stored in "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/>
              <a:t>  </a:t>
            </a:r>
            <a:r>
              <a:rPr lang="en-US" altLang="en-US">
                <a:latin typeface="Courier New" panose="02070309020205020404" pitchFamily="49" charset="0"/>
              </a:rPr>
              <a:t>		  &lt;&lt; sizeof(double) &lt;&lt; "bytes\n";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	cout &lt;&lt; "Variable amount is stored in "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/>
              <a:t>  </a:t>
            </a:r>
            <a:r>
              <a:rPr lang="en-US" altLang="en-US">
                <a:latin typeface="Courier New" panose="02070309020205020404" pitchFamily="49" charset="0"/>
              </a:rPr>
              <a:t>		  &lt;&lt; sizeof(amount) </a:t>
            </a:r>
          </a:p>
          <a:p>
            <a:pPr>
              <a:buFont typeface="Times" panose="02020603050405020304" pitchFamily="18" charset="0"/>
              <a:buNone/>
            </a:pPr>
            <a:r>
              <a:rPr lang="en-US" altLang="en-US">
                <a:latin typeface="Courier New" panose="02070309020205020404" pitchFamily="49" charset="0"/>
              </a:rPr>
              <a:t>      </a:t>
            </a:r>
            <a:r>
              <a:rPr lang="en-US" altLang="en-US"/>
              <a:t> </a:t>
            </a:r>
            <a:r>
              <a:rPr lang="en-US" altLang="en-US">
                <a:latin typeface="Courier New" panose="02070309020205020404" pitchFamily="49" charset="0"/>
              </a:rPr>
              <a:t>&lt;&lt; "bytes\n";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F130252-29D8-2065-2ECF-694FF6D6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1002DEE0-DEDE-44E6-9779-48A952865B80}" type="slidenum">
              <a:rPr lang="en-US" altLang="en-US"/>
              <a:pPr/>
              <a:t>74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>
            <a:extLst>
              <a:ext uri="{FF2B5EF4-FFF2-40B4-BE49-F238E27FC236}">
                <a16:creationId xmlns:a16="http://schemas.microsoft.com/office/drawing/2014/main" id="{9BD3676E-7410-494F-9168-F7017FD2A7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 Assignments and Initialization</a:t>
            </a:r>
          </a:p>
        </p:txBody>
      </p:sp>
      <p:sp>
        <p:nvSpPr>
          <p:cNvPr id="783363" name="Rectangle 3">
            <a:extLst>
              <a:ext uri="{FF2B5EF4-FFF2-40B4-BE49-F238E27FC236}">
                <a16:creationId xmlns:a16="http://schemas.microsoft.com/office/drawing/2014/main" id="{EE534C7D-3B6F-9398-3EB3-4B7E9B8186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 assignment statement uses the </a:t>
            </a:r>
            <a:r>
              <a:rPr lang="en-US" altLang="en-US">
                <a:latin typeface="Courier New" panose="02070309020205020404" pitchFamily="49" charset="0"/>
              </a:rPr>
              <a:t>=</a:t>
            </a:r>
            <a:r>
              <a:rPr lang="en-US" altLang="en-US"/>
              <a:t> operator to store a value in a variable.</a:t>
            </a:r>
            <a:br>
              <a:rPr lang="en-US" altLang="en-US"/>
            </a:br>
            <a:br>
              <a:rPr lang="en-US" altLang="en-US"/>
            </a:br>
            <a:r>
              <a:rPr lang="en-US" altLang="en-US">
                <a:latin typeface="Courier New" panose="02070309020205020404" pitchFamily="49" charset="0"/>
              </a:rPr>
              <a:t>item = 12;</a:t>
            </a:r>
          </a:p>
          <a:p>
            <a:pPr>
              <a:lnSpc>
                <a:spcPct val="90000"/>
              </a:lnSpc>
            </a:pPr>
            <a:endParaRPr lang="en-US" altLang="en-US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/>
              <a:t>This statement assigns the value 12 to the </a:t>
            </a:r>
            <a:r>
              <a:rPr lang="en-US" altLang="en-US">
                <a:latin typeface="Courier New" panose="02070309020205020404" pitchFamily="49" charset="0"/>
              </a:rPr>
              <a:t>item</a:t>
            </a:r>
            <a:r>
              <a:rPr lang="en-US" altLang="en-US"/>
              <a:t> variable.</a:t>
            </a:r>
          </a:p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19A3C2-F979-2D28-CC29-82A1C901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6FB0883B-71A2-4D61-BDA6-B21638A79A7C}" type="slidenum">
              <a:rPr lang="en-US" altLang="en-US"/>
              <a:pPr/>
              <a:t>75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>
            <a:extLst>
              <a:ext uri="{FF2B5EF4-FFF2-40B4-BE49-F238E27FC236}">
                <a16:creationId xmlns:a16="http://schemas.microsoft.com/office/drawing/2014/main" id="{B0AFDA22-E22E-DB89-8E6D-7379EDDCBB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Assignment</a:t>
            </a:r>
          </a:p>
        </p:txBody>
      </p:sp>
      <p:sp>
        <p:nvSpPr>
          <p:cNvPr id="785411" name="Rectangle 3">
            <a:extLst>
              <a:ext uri="{FF2B5EF4-FFF2-40B4-BE49-F238E27FC236}">
                <a16:creationId xmlns:a16="http://schemas.microsoft.com/office/drawing/2014/main" id="{5A793FFC-8C82-2EDB-79B7-CA2FFE858D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variable receiving the value must appear on the left side of the = operator.</a:t>
            </a:r>
          </a:p>
          <a:p>
            <a:r>
              <a:rPr lang="en-US" altLang="en-US"/>
              <a:t>This will NOT work: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  </a:t>
            </a:r>
            <a:r>
              <a:rPr lang="en-US" altLang="en-US">
                <a:latin typeface="Courier New" panose="02070309020205020404" pitchFamily="49" charset="0"/>
              </a:rPr>
              <a:t>// ERROR!</a:t>
            </a:r>
            <a:br>
              <a:rPr lang="en-US" altLang="en-US">
                <a:latin typeface="Courier New" panose="02070309020205020404" pitchFamily="49" charset="0"/>
              </a:rPr>
            </a:br>
            <a:r>
              <a:rPr lang="en-US" altLang="en-US">
                <a:latin typeface="Courier New" panose="02070309020205020404" pitchFamily="49" charset="0"/>
              </a:rPr>
              <a:t> 12 = item;</a:t>
            </a:r>
          </a:p>
          <a:p>
            <a:endParaRPr lang="en-US" altLang="en-US">
              <a:latin typeface="Courier New" panose="02070309020205020404" pitchFamily="49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735F1AA-CEED-7455-0FFD-2AAA9CD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E68239CB-2682-4D9F-9007-487FDF447CB0}" type="slidenum">
              <a:rPr lang="en-US" altLang="en-US"/>
              <a:pPr/>
              <a:t>76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>
            <a:extLst>
              <a:ext uri="{FF2B5EF4-FFF2-40B4-BE49-F238E27FC236}">
                <a16:creationId xmlns:a16="http://schemas.microsoft.com/office/drawing/2014/main" id="{D4E5CE02-B1EF-C636-4E8F-E38F57D35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 Initialization</a:t>
            </a:r>
          </a:p>
        </p:txBody>
      </p:sp>
      <p:sp>
        <p:nvSpPr>
          <p:cNvPr id="787459" name="Rectangle 3">
            <a:extLst>
              <a:ext uri="{FF2B5EF4-FFF2-40B4-BE49-F238E27FC236}">
                <a16:creationId xmlns:a16="http://schemas.microsoft.com/office/drawing/2014/main" id="{9C1A9764-AD0F-9DD7-D416-6B36F3A21F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3100"/>
            <a:ext cx="8088313" cy="3703638"/>
          </a:xfrm>
        </p:spPr>
        <p:txBody>
          <a:bodyPr/>
          <a:lstStyle/>
          <a:p>
            <a:r>
              <a:rPr lang="en-US" altLang="en-US"/>
              <a:t>To initialize a variable means to assign it a value when it is defined:</a:t>
            </a:r>
            <a:br>
              <a:rPr lang="en-US" altLang="en-US"/>
            </a:br>
            <a:endParaRPr lang="en-US" altLang="en-US"/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int length = 12;</a:t>
            </a:r>
            <a:br>
              <a:rPr lang="en-US" altLang="en-US">
                <a:latin typeface="Courier New" panose="02070309020205020404" pitchFamily="49" charset="0"/>
              </a:rPr>
            </a:br>
            <a:endParaRPr lang="en-US" altLang="en-US"/>
          </a:p>
          <a:p>
            <a:r>
              <a:rPr lang="en-US" altLang="en-US"/>
              <a:t>Can initialize some or all variables:</a:t>
            </a:r>
          </a:p>
          <a:p>
            <a:pPr lvl="1">
              <a:buClr>
                <a:schemeClr val="tx1"/>
              </a:buClr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int length = 12, width = 5, area;</a:t>
            </a:r>
            <a:endParaRPr lang="en-US" altLang="en-US" u="sng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5E24E6A-240C-D4B7-86C7-90ACFE6E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73F1A9A5-D5F6-4583-9E47-9D2DE830E0E9}" type="slidenum">
              <a:rPr lang="en-US" altLang="en-US"/>
              <a:pPr/>
              <a:t>77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7242C-C341-0CCA-EA8B-1E6327475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690DFDA9-DC39-43DF-A334-846068AC84D9}" type="slidenum">
              <a:rPr lang="en-US" altLang="en-US"/>
              <a:pPr/>
              <a:t>78</a:t>
            </a:fld>
            <a:endParaRPr lang="en-US" altLang="en-US"/>
          </a:p>
        </p:txBody>
      </p:sp>
      <p:pic>
        <p:nvPicPr>
          <p:cNvPr id="789506" name="Picture 2">
            <a:extLst>
              <a:ext uri="{FF2B5EF4-FFF2-40B4-BE49-F238E27FC236}">
                <a16:creationId xmlns:a16="http://schemas.microsoft.com/office/drawing/2014/main" id="{4EEE919F-B8B8-1643-C03F-D6B0F5AA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55776"/>
            <a:ext cx="7448550" cy="357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>
            <a:extLst>
              <a:ext uri="{FF2B5EF4-FFF2-40B4-BE49-F238E27FC236}">
                <a16:creationId xmlns:a16="http://schemas.microsoft.com/office/drawing/2014/main" id="{03D3F257-05DB-B561-BC23-C9D25ABB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Scope</a:t>
            </a:r>
          </a:p>
        </p:txBody>
      </p:sp>
      <p:sp>
        <p:nvSpPr>
          <p:cNvPr id="790531" name="Rectangle 3">
            <a:extLst>
              <a:ext uri="{FF2B5EF4-FFF2-40B4-BE49-F238E27FC236}">
                <a16:creationId xmlns:a16="http://schemas.microsoft.com/office/drawing/2014/main" id="{F925208A-F9ED-08E8-C663-B9610C9DE2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/>
              <a:t>The </a:t>
            </a:r>
            <a:r>
              <a:rPr lang="en-US" altLang="en-US" u="sng"/>
              <a:t>scope</a:t>
            </a:r>
            <a:r>
              <a:rPr lang="en-US" altLang="en-US"/>
              <a:t> of a variable: the part of the program in which the variable can be accessed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A variable cannot be used before it is defined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10BAD62-173D-C5BC-E764-F00EF7E5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BF7F811D-2276-4DB5-8EE3-F26EA0FE9F1B}" type="slidenum">
              <a:rPr lang="en-US" altLang="en-US"/>
              <a:pPr/>
              <a:t>79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>
            <a:extLst>
              <a:ext uri="{FF2B5EF4-FFF2-40B4-BE49-F238E27FC236}">
                <a16:creationId xmlns:a16="http://schemas.microsoft.com/office/drawing/2014/main" id="{CA3017F7-F140-855C-4F5C-F1B1271B5C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Secondary Storage</a:t>
            </a:r>
          </a:p>
        </p:txBody>
      </p:sp>
      <p:sp>
        <p:nvSpPr>
          <p:cNvPr id="739331" name="Rectangle 3">
            <a:extLst>
              <a:ext uri="{FF2B5EF4-FFF2-40B4-BE49-F238E27FC236}">
                <a16:creationId xmlns:a16="http://schemas.microsoft.com/office/drawing/2014/main" id="{FB3DF761-C70B-F369-D6AB-0E66159898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Non-volatile: data retained when program is not running or computer is turned off</a:t>
            </a:r>
          </a:p>
          <a:p>
            <a:r>
              <a:rPr lang="en-US" altLang="en-US"/>
              <a:t>Comes in a variety of media:</a:t>
            </a:r>
          </a:p>
          <a:p>
            <a:pPr lvl="1"/>
            <a:r>
              <a:rPr lang="en-US" altLang="en-US"/>
              <a:t>magnetic: floppy disk, hard drive</a:t>
            </a:r>
          </a:p>
          <a:p>
            <a:pPr lvl="1"/>
            <a:r>
              <a:rPr lang="en-US" altLang="en-US"/>
              <a:t>optical: CD-ROM, DVD</a:t>
            </a:r>
          </a:p>
          <a:p>
            <a:pPr lvl="1"/>
            <a:r>
              <a:rPr lang="en-US" altLang="en-US"/>
              <a:t>Flash drives, connected to the USB port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1902B83-7944-A791-8EDF-B300588D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B60C0C43-6675-458B-93EE-6E81B35B1662}" type="slidenum">
              <a:rPr lang="en-US" altLang="en-US"/>
              <a:pPr/>
              <a:t>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D1B5B-CECC-8C53-90AE-B730DC649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E411CFD3-2FAF-4C04-BD38-808E8F464D85}" type="slidenum">
              <a:rPr lang="en-US" altLang="en-US"/>
              <a:pPr/>
              <a:t>80</a:t>
            </a:fld>
            <a:endParaRPr lang="en-US" altLang="en-US"/>
          </a:p>
        </p:txBody>
      </p:sp>
      <p:pic>
        <p:nvPicPr>
          <p:cNvPr id="792578" name="Picture 2">
            <a:extLst>
              <a:ext uri="{FF2B5EF4-FFF2-40B4-BE49-F238E27FC236}">
                <a16:creationId xmlns:a16="http://schemas.microsoft.com/office/drawing/2014/main" id="{69709FA5-D34B-8FB1-725C-397461CF9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882775"/>
            <a:ext cx="7407275" cy="349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>
            <a:extLst>
              <a:ext uri="{FF2B5EF4-FFF2-40B4-BE49-F238E27FC236}">
                <a16:creationId xmlns:a16="http://schemas.microsoft.com/office/drawing/2014/main" id="{563459E5-D146-0C6A-48B0-8C42B6224C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Arithmetic Operators</a:t>
            </a:r>
          </a:p>
        </p:txBody>
      </p:sp>
      <p:sp>
        <p:nvSpPr>
          <p:cNvPr id="793603" name="Rectangle 3">
            <a:extLst>
              <a:ext uri="{FF2B5EF4-FFF2-40B4-BE49-F238E27FC236}">
                <a16:creationId xmlns:a16="http://schemas.microsoft.com/office/drawing/2014/main" id="{E41C4904-F145-70BA-6DF7-52EAB574F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981200"/>
            <a:ext cx="8382000" cy="4114800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en-US"/>
              <a:t>Used for performing numeric calculations</a:t>
            </a:r>
          </a:p>
          <a:p>
            <a:pPr>
              <a:spcBef>
                <a:spcPct val="30000"/>
              </a:spcBef>
            </a:pPr>
            <a:r>
              <a:rPr lang="en-US" altLang="en-US"/>
              <a:t>C++ has unary, binary, and ternary operators:</a:t>
            </a:r>
          </a:p>
          <a:p>
            <a:pPr lvl="1">
              <a:spcBef>
                <a:spcPct val="30000"/>
              </a:spcBef>
            </a:pPr>
            <a:r>
              <a:rPr lang="en-US" altLang="en-US"/>
              <a:t>unary (1 operand)		    </a:t>
            </a:r>
            <a:r>
              <a:rPr lang="en-US" altLang="en-US">
                <a:latin typeface="Courier New" panose="02070309020205020404" pitchFamily="49" charset="0"/>
              </a:rPr>
              <a:t>-5</a:t>
            </a:r>
          </a:p>
          <a:p>
            <a:pPr lvl="1">
              <a:spcBef>
                <a:spcPct val="30000"/>
              </a:spcBef>
            </a:pPr>
            <a:r>
              <a:rPr lang="en-US" altLang="en-US"/>
              <a:t>binary (2 operands)     </a:t>
            </a:r>
            <a:r>
              <a:rPr lang="en-US" altLang="en-US">
                <a:latin typeface="Courier New" panose="02070309020205020404" pitchFamily="49" charset="0"/>
              </a:rPr>
              <a:t>13 - 7</a:t>
            </a:r>
            <a:endParaRPr lang="en-US" altLang="en-US"/>
          </a:p>
          <a:p>
            <a:pPr lvl="1">
              <a:spcBef>
                <a:spcPct val="30000"/>
              </a:spcBef>
            </a:pPr>
            <a:r>
              <a:rPr lang="en-US" altLang="en-US"/>
              <a:t>ternary (3 operands) </a:t>
            </a:r>
            <a:r>
              <a:rPr lang="en-US" altLang="en-US">
                <a:latin typeface="Courier New" panose="02070309020205020404" pitchFamily="49" charset="0"/>
              </a:rPr>
              <a:t>exp1 ? exp2 : exp3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9020138-B412-913E-13A2-B826D727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C453ED5B-EA25-426E-8C73-1BB9BF39634E}" type="slidenum">
              <a:rPr lang="en-US" altLang="en-US"/>
              <a:pPr/>
              <a:t>81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>
            <a:extLst>
              <a:ext uri="{FF2B5EF4-FFF2-40B4-BE49-F238E27FC236}">
                <a16:creationId xmlns:a16="http://schemas.microsoft.com/office/drawing/2014/main" id="{D579C826-FCDF-4093-1AE6-2417B8BE0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Binary Arithmetic Operators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A7DEBD7-5E4D-B6DF-B0C5-9ED1433B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FE41C594-485B-4862-9B7C-9AE8A9ECBF62}" type="slidenum">
              <a:rPr lang="en-US" altLang="en-US"/>
              <a:pPr/>
              <a:t>82</a:t>
            </a:fld>
            <a:endParaRPr lang="en-US" altLang="en-US"/>
          </a:p>
        </p:txBody>
      </p:sp>
      <p:graphicFrame>
        <p:nvGraphicFramePr>
          <p:cNvPr id="795651" name="Group 3">
            <a:extLst>
              <a:ext uri="{FF2B5EF4-FFF2-40B4-BE49-F238E27FC236}">
                <a16:creationId xmlns:a16="http://schemas.microsoft.com/office/drawing/2014/main" id="{0DBA4428-F351-381B-0D04-AB94C6CCBAEE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1752601"/>
          <a:ext cx="8305800" cy="4343401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402143923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155990179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46186194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053363316"/>
                    </a:ext>
                  </a:extLst>
                </a:gridCol>
              </a:tblGrid>
              <a:tr h="747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SYMBOL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OPERATION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EXAMPLE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VALUE OF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 </a:t>
                      </a: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ans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1116412"/>
                  </a:ext>
                </a:extLst>
              </a:tr>
              <a:tr h="717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addition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ans = 7 + 3;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284549"/>
                  </a:ext>
                </a:extLst>
              </a:tr>
              <a:tr h="719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-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subtraction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ans = 7 - 3;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932844"/>
                  </a:ext>
                </a:extLst>
              </a:tr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*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multiplication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ans = 7 * 3;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347939"/>
                  </a:ext>
                </a:extLst>
              </a:tr>
              <a:tr h="717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/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division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ans = 7 / 3;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533607"/>
                  </a:ext>
                </a:extLst>
              </a:tr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ヒラギノ角ゴ Pro W3" pitchFamily="-16" charset="-128"/>
                        </a:rPr>
                        <a:t>modulus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ans = 7 % 3;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603A2F"/>
                        </a:buClr>
                        <a:buFont typeface="Times" panose="02020603050405020304" pitchFamily="18" charset="0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603A2F"/>
                        </a:buCl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ヒラギノ角ゴ Pro W3" pitchFamily="-16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ヒラギノ角ゴ Pro W3" pitchFamily="-16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78167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6A3815-44F6-7587-B489-A6A77209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D598989F-A54A-4F05-8E74-0C4078CCB397}" type="slidenum">
              <a:rPr lang="en-US" altLang="en-US"/>
              <a:pPr/>
              <a:t>83</a:t>
            </a:fld>
            <a:endParaRPr lang="en-US" altLang="en-US"/>
          </a:p>
        </p:txBody>
      </p:sp>
      <p:pic>
        <p:nvPicPr>
          <p:cNvPr id="797698" name="Picture 2">
            <a:extLst>
              <a:ext uri="{FF2B5EF4-FFF2-40B4-BE49-F238E27FC236}">
                <a16:creationId xmlns:a16="http://schemas.microsoft.com/office/drawing/2014/main" id="{9934BE5D-89FC-FC80-98FC-124C8729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09714"/>
            <a:ext cx="5257800" cy="487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22" name="Rectangle 2">
            <a:extLst>
              <a:ext uri="{FF2B5EF4-FFF2-40B4-BE49-F238E27FC236}">
                <a16:creationId xmlns:a16="http://schemas.microsoft.com/office/drawing/2014/main" id="{0C0D69FE-5088-BD9C-12BF-09681CE52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A Closer Look at the </a:t>
            </a:r>
            <a:r>
              <a:rPr lang="en-US" altLang="en-US" sz="3200">
                <a:latin typeface="Courier New" panose="02070309020205020404" pitchFamily="49" charset="0"/>
              </a:rPr>
              <a:t>/</a:t>
            </a:r>
            <a:r>
              <a:rPr lang="en-US" altLang="en-US" sz="3200"/>
              <a:t> Operator</a:t>
            </a:r>
          </a:p>
        </p:txBody>
      </p:sp>
      <p:sp>
        <p:nvSpPr>
          <p:cNvPr id="798723" name="Rectangle 3">
            <a:extLst>
              <a:ext uri="{FF2B5EF4-FFF2-40B4-BE49-F238E27FC236}">
                <a16:creationId xmlns:a16="http://schemas.microsoft.com/office/drawing/2014/main" id="{CA1ED90A-9B67-B5B8-3189-DA6E97946E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981200"/>
            <a:ext cx="8382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latin typeface="Courier New" panose="02070309020205020404" pitchFamily="49" charset="0"/>
              </a:rPr>
              <a:t>/</a:t>
            </a:r>
            <a:r>
              <a:rPr lang="en-US" altLang="en-US"/>
              <a:t> (division) operator performs integer division if both operands are integers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cout &lt;&lt; 13 / 5;    // displays 2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cout &lt;&lt; 91 / 7;    // displays 13</a:t>
            </a:r>
          </a:p>
          <a:p>
            <a:pPr>
              <a:lnSpc>
                <a:spcPct val="90000"/>
              </a:lnSpc>
            </a:pPr>
            <a:r>
              <a:rPr lang="en-US" altLang="en-US"/>
              <a:t>If either operand is floating point, the result is floating point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cout &lt;&lt; 13 / 5.0;  // displays 2.6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cout &lt;&lt; 91.0 / 7;  // displays 13.0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83A6F45-F51F-4338-D4F3-FD004EB2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129AF671-072B-4C1C-83BD-C12AAE915F7B}" type="slidenum">
              <a:rPr lang="en-US" altLang="en-US"/>
              <a:pPr/>
              <a:t>84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>
            <a:extLst>
              <a:ext uri="{FF2B5EF4-FFF2-40B4-BE49-F238E27FC236}">
                <a16:creationId xmlns:a16="http://schemas.microsoft.com/office/drawing/2014/main" id="{42A66D3C-A2D3-958A-C694-FAF8294DA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A Closer Look at the </a:t>
            </a:r>
            <a:r>
              <a:rPr lang="en-US" altLang="en-US" sz="3200">
                <a:latin typeface="Courier New" panose="02070309020205020404" pitchFamily="49" charset="0"/>
              </a:rPr>
              <a:t>%</a:t>
            </a:r>
            <a:r>
              <a:rPr lang="en-US" altLang="en-US" sz="3200"/>
              <a:t> Operator</a:t>
            </a:r>
          </a:p>
        </p:txBody>
      </p:sp>
      <p:sp>
        <p:nvSpPr>
          <p:cNvPr id="800771" name="Rectangle 3">
            <a:extLst>
              <a:ext uri="{FF2B5EF4-FFF2-40B4-BE49-F238E27FC236}">
                <a16:creationId xmlns:a16="http://schemas.microsoft.com/office/drawing/2014/main" id="{EF24E2EF-FFBF-7A08-3E0C-401E3C7E2D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981200"/>
            <a:ext cx="8382000" cy="4114800"/>
          </a:xfrm>
        </p:spPr>
        <p:txBody>
          <a:bodyPr/>
          <a:lstStyle/>
          <a:p>
            <a:pPr>
              <a:spcBef>
                <a:spcPct val="40000"/>
              </a:spcBef>
            </a:pPr>
            <a:r>
              <a:rPr lang="en-US" altLang="en-US">
                <a:latin typeface="Courier New" panose="02070309020205020404" pitchFamily="49" charset="0"/>
              </a:rPr>
              <a:t>%</a:t>
            </a:r>
            <a:r>
              <a:rPr lang="en-US" altLang="en-US"/>
              <a:t> (modulus) operator computes the remainder resulting from integer division</a:t>
            </a:r>
          </a:p>
          <a:p>
            <a:pPr lvl="1">
              <a:spcBef>
                <a:spcPct val="40000"/>
              </a:spcBef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cout &lt;&lt; 13 % 5;   // displays 3</a:t>
            </a:r>
          </a:p>
          <a:p>
            <a:pPr>
              <a:spcBef>
                <a:spcPct val="40000"/>
              </a:spcBef>
            </a:pPr>
            <a:r>
              <a:rPr lang="en-US" altLang="en-US">
                <a:latin typeface="Courier New" panose="02070309020205020404" pitchFamily="49" charset="0"/>
              </a:rPr>
              <a:t>%</a:t>
            </a:r>
            <a:r>
              <a:rPr lang="en-US" altLang="en-US"/>
              <a:t> requires integers for both operands</a:t>
            </a:r>
          </a:p>
          <a:p>
            <a:pPr lvl="1">
              <a:spcBef>
                <a:spcPct val="40000"/>
              </a:spcBef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cout &lt;&lt; 13 % 5.0; // error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F09A1E0-4285-76D5-89E0-EFED09AE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57304FEB-632E-404D-A26D-234954BE71E9}" type="slidenum">
              <a:rPr lang="en-US" altLang="en-US"/>
              <a:pPr/>
              <a:t>85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8" name="Rectangle 2">
            <a:extLst>
              <a:ext uri="{FF2B5EF4-FFF2-40B4-BE49-F238E27FC236}">
                <a16:creationId xmlns:a16="http://schemas.microsoft.com/office/drawing/2014/main" id="{CB548AE7-9A30-DE68-8330-F0C7C245E6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Comments</a:t>
            </a:r>
          </a:p>
        </p:txBody>
      </p:sp>
      <p:sp>
        <p:nvSpPr>
          <p:cNvPr id="802819" name="Rectangle 3">
            <a:extLst>
              <a:ext uri="{FF2B5EF4-FFF2-40B4-BE49-F238E27FC236}">
                <a16:creationId xmlns:a16="http://schemas.microsoft.com/office/drawing/2014/main" id="{0D6B537F-5A79-1456-8A9A-140AF863B5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Used to document parts of the program</a:t>
            </a:r>
          </a:p>
          <a:p>
            <a:r>
              <a:rPr lang="en-US" altLang="en-US"/>
              <a:t>Intended for persons reading the source code of the program:</a:t>
            </a:r>
          </a:p>
          <a:p>
            <a:pPr lvl="1"/>
            <a:r>
              <a:rPr lang="en-US" altLang="en-US"/>
              <a:t>Indicate the purpose of the program</a:t>
            </a:r>
          </a:p>
          <a:p>
            <a:pPr lvl="1"/>
            <a:r>
              <a:rPr lang="en-US" altLang="en-US"/>
              <a:t>Describe the use of variables</a:t>
            </a:r>
          </a:p>
          <a:p>
            <a:pPr lvl="1"/>
            <a:r>
              <a:rPr lang="en-US" altLang="en-US"/>
              <a:t>Explain complex sections of code</a:t>
            </a:r>
          </a:p>
          <a:p>
            <a:r>
              <a:rPr lang="en-US" altLang="en-US"/>
              <a:t>Are ignored by the compiler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2D14969-3D68-B881-B282-6482111E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E8A7DEFF-A4CF-4EE1-B42C-07DE157A369D}" type="slidenum">
              <a:rPr lang="en-US" altLang="en-US"/>
              <a:pPr/>
              <a:t>86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6" name="Rectangle 2">
            <a:extLst>
              <a:ext uri="{FF2B5EF4-FFF2-40B4-BE49-F238E27FC236}">
                <a16:creationId xmlns:a16="http://schemas.microsoft.com/office/drawing/2014/main" id="{406B6930-A2BE-BE31-C352-74C587E11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Single-Line Comments</a:t>
            </a:r>
          </a:p>
        </p:txBody>
      </p:sp>
      <p:sp>
        <p:nvSpPr>
          <p:cNvPr id="804867" name="Rectangle 3">
            <a:extLst>
              <a:ext uri="{FF2B5EF4-FFF2-40B4-BE49-F238E27FC236}">
                <a16:creationId xmlns:a16="http://schemas.microsoft.com/office/drawing/2014/main" id="{739BEE6E-965E-426E-362F-E943FE307F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6400" y="1905000"/>
            <a:ext cx="8534400" cy="4114800"/>
          </a:xfrm>
        </p:spPr>
        <p:txBody>
          <a:bodyPr/>
          <a:lstStyle/>
          <a:p>
            <a:pPr>
              <a:buFont typeface="Times" panose="02020603050405020304" pitchFamily="18" charset="0"/>
              <a:buNone/>
            </a:pPr>
            <a:r>
              <a:rPr lang="en-US" altLang="en-US"/>
              <a:t>	Begin with </a:t>
            </a:r>
            <a:r>
              <a:rPr lang="en-US" altLang="en-US">
                <a:latin typeface="Courier New" panose="02070309020205020404" pitchFamily="49" charset="0"/>
              </a:rPr>
              <a:t>//</a:t>
            </a:r>
            <a:r>
              <a:rPr lang="en-US" altLang="en-US"/>
              <a:t> through to the end of line: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int length = 12; // length in inches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int width = 15;  // width in inches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int area;        // calculated area</a:t>
            </a:r>
          </a:p>
          <a:p>
            <a:pPr lvl="1">
              <a:buFontTx/>
              <a:buNone/>
            </a:pPr>
            <a:endParaRPr lang="en-US" altLang="en-US">
              <a:latin typeface="Courier New" panose="02070309020205020404" pitchFamily="49" charset="0"/>
            </a:endParaRP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// calculate rectangle area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area = length * width;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0E8186B-5DE1-74C0-F855-050BD330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07710148-A8DC-4DB9-B730-D791E93AE2F2}" type="slidenum">
              <a:rPr lang="en-US" altLang="en-US"/>
              <a:pPr/>
              <a:t>87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4" name="Rectangle 2">
            <a:extLst>
              <a:ext uri="{FF2B5EF4-FFF2-40B4-BE49-F238E27FC236}">
                <a16:creationId xmlns:a16="http://schemas.microsoft.com/office/drawing/2014/main" id="{73527D81-69BA-D9AA-FCE2-FE8CB3A1F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Multi-Line Comments</a:t>
            </a:r>
          </a:p>
        </p:txBody>
      </p:sp>
      <p:sp>
        <p:nvSpPr>
          <p:cNvPr id="806915" name="Rectangle 3">
            <a:extLst>
              <a:ext uri="{FF2B5EF4-FFF2-40B4-BE49-F238E27FC236}">
                <a16:creationId xmlns:a16="http://schemas.microsoft.com/office/drawing/2014/main" id="{70D29F8E-D503-8D1C-8E35-9BA719B37A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Begin with </a:t>
            </a:r>
            <a:r>
              <a:rPr lang="en-US" altLang="en-US">
                <a:latin typeface="Courier New" panose="02070309020205020404" pitchFamily="49" charset="0"/>
              </a:rPr>
              <a:t>/*</a:t>
            </a:r>
            <a:r>
              <a:rPr lang="en-US" altLang="en-US"/>
              <a:t>, end with </a:t>
            </a:r>
            <a:r>
              <a:rPr lang="en-US" altLang="en-US">
                <a:latin typeface="Courier New" panose="02070309020205020404" pitchFamily="49" charset="0"/>
              </a:rPr>
              <a:t>*/</a:t>
            </a:r>
            <a:endParaRPr lang="en-US" altLang="en-US"/>
          </a:p>
          <a:p>
            <a:r>
              <a:rPr lang="en-US" altLang="en-US"/>
              <a:t>Can span multiple lines:</a:t>
            </a:r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/* this is a multi-line</a:t>
            </a:r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   comment</a:t>
            </a:r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*/</a:t>
            </a:r>
            <a:endParaRPr lang="en-US" altLang="en-US"/>
          </a:p>
          <a:p>
            <a:r>
              <a:rPr lang="en-US" altLang="en-US"/>
              <a:t>Can begin and end on the same line:</a:t>
            </a:r>
          </a:p>
          <a:p>
            <a:pPr lvl="1">
              <a:buClr>
                <a:srgbClr val="3333CC"/>
              </a:buClr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int area;   /* calculated area */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0A8E835-6CA5-F4C9-CA79-FEE7CF33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A88DF7BF-0852-4748-8806-C260F485C74B}" type="slidenum">
              <a:rPr lang="en-US" altLang="en-US"/>
              <a:pPr/>
              <a:t>88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>
            <a:extLst>
              <a:ext uri="{FF2B5EF4-FFF2-40B4-BE49-F238E27FC236}">
                <a16:creationId xmlns:a16="http://schemas.microsoft.com/office/drawing/2014/main" id="{534A1A88-9242-1259-5CF1-85AEE58C0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Style</a:t>
            </a:r>
          </a:p>
        </p:txBody>
      </p:sp>
      <p:sp>
        <p:nvSpPr>
          <p:cNvPr id="808963" name="Rectangle 3">
            <a:extLst>
              <a:ext uri="{FF2B5EF4-FFF2-40B4-BE49-F238E27FC236}">
                <a16:creationId xmlns:a16="http://schemas.microsoft.com/office/drawing/2014/main" id="{2AB4AC05-2D9D-CB86-3870-9822DB1653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8075613" cy="3741738"/>
          </a:xfrm>
        </p:spPr>
        <p:txBody>
          <a:bodyPr/>
          <a:lstStyle/>
          <a:p>
            <a:r>
              <a:rPr lang="en-US" altLang="en-US"/>
              <a:t>The visual organization of the source code</a:t>
            </a:r>
          </a:p>
          <a:p>
            <a:r>
              <a:rPr lang="en-US" altLang="en-US"/>
              <a:t>Includes the use of spaces, tabs, and blank lines</a:t>
            </a:r>
          </a:p>
          <a:p>
            <a:r>
              <a:rPr lang="en-US" altLang="en-US"/>
              <a:t>Does not affect the syntax of the program</a:t>
            </a:r>
          </a:p>
          <a:p>
            <a:r>
              <a:rPr lang="en-US" altLang="en-US"/>
              <a:t>Affects the readability of the source code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86BEE94-5DF7-9A06-AD1D-C8F86D126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93881005-EA09-4DBE-8006-02BCDDF8F67E}" type="slidenum">
              <a:rPr lang="en-US" altLang="en-US"/>
              <a:pPr/>
              <a:t>89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Rectangle 2">
            <a:extLst>
              <a:ext uri="{FF2B5EF4-FFF2-40B4-BE49-F238E27FC236}">
                <a16:creationId xmlns:a16="http://schemas.microsoft.com/office/drawing/2014/main" id="{93C87A24-26CA-97D6-538C-D63D44A09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Devices</a:t>
            </a:r>
          </a:p>
        </p:txBody>
      </p:sp>
      <p:sp>
        <p:nvSpPr>
          <p:cNvPr id="741379" name="Rectangle 3">
            <a:extLst>
              <a:ext uri="{FF2B5EF4-FFF2-40B4-BE49-F238E27FC236}">
                <a16:creationId xmlns:a16="http://schemas.microsoft.com/office/drawing/2014/main" id="{F695428F-C2FF-B93D-382A-84C36A5D2C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Devices that send information to the computer from outside</a:t>
            </a:r>
          </a:p>
          <a:p>
            <a:r>
              <a:rPr lang="en-US" altLang="en-US"/>
              <a:t>Many devices can provide input:</a:t>
            </a:r>
          </a:p>
          <a:p>
            <a:pPr lvl="1"/>
            <a:r>
              <a:rPr lang="en-US" altLang="en-US"/>
              <a:t>Keyboard, mouse, scanner, digital camera, microphone</a:t>
            </a:r>
          </a:p>
          <a:p>
            <a:pPr lvl="1"/>
            <a:r>
              <a:rPr lang="en-US" altLang="en-US"/>
              <a:t>Disk drives, CD drives, and DVD drives</a:t>
            </a:r>
          </a:p>
          <a:p>
            <a:pPr lvl="1">
              <a:buFontTx/>
              <a:buNone/>
            </a:pP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12155FD-D74A-C422-417B-F17918CD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1-</a:t>
            </a:r>
            <a:fld id="{F09D16F2-0F43-44F2-83A9-60111D96DA6E}" type="slidenum">
              <a:rPr lang="en-US" altLang="en-US"/>
              <a:pPr/>
              <a:t>9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>
            <a:extLst>
              <a:ext uri="{FF2B5EF4-FFF2-40B4-BE49-F238E27FC236}">
                <a16:creationId xmlns:a16="http://schemas.microsoft.com/office/drawing/2014/main" id="{73B28CFF-4ECF-8450-C05B-9D6AB22EE8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Style</a:t>
            </a:r>
          </a:p>
        </p:txBody>
      </p:sp>
      <p:sp>
        <p:nvSpPr>
          <p:cNvPr id="809987" name="Rectangle 3">
            <a:extLst>
              <a:ext uri="{FF2B5EF4-FFF2-40B4-BE49-F238E27FC236}">
                <a16:creationId xmlns:a16="http://schemas.microsoft.com/office/drawing/2014/main" id="{46A94925-BF3E-71A3-627B-C8161270DE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6275"/>
            <a:ext cx="8075613" cy="3741738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  <a:buFont typeface="Times" panose="02020603050405020304" pitchFamily="18" charset="0"/>
              <a:buNone/>
            </a:pPr>
            <a:r>
              <a:rPr lang="en-US" altLang="en-US" sz="2800"/>
              <a:t>Common elements to improve readability: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Braces </a:t>
            </a:r>
            <a:r>
              <a:rPr lang="en-US" altLang="en-US" sz="2800">
                <a:latin typeface="Courier New" panose="02070309020205020404" pitchFamily="49" charset="0"/>
              </a:rPr>
              <a:t>{ }</a:t>
            </a:r>
            <a:r>
              <a:rPr lang="en-US" altLang="en-US" sz="2800"/>
              <a:t> aligned vertically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Indentation of statements within a set of braces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Blank lines between declaration and other statements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Long statements wrapped  over multiple lines with aligned operators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E92F90-28BC-8F29-6DF8-A02F2757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2-</a:t>
            </a:r>
            <a:fld id="{9602807E-C66C-46FF-ADE5-FCD2FB634B52}" type="slidenum">
              <a:rPr lang="en-US" altLang="en-US"/>
              <a:pPr/>
              <a:t>90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Rectangle 2">
            <a:extLst>
              <a:ext uri="{FF2B5EF4-FFF2-40B4-BE49-F238E27FC236}">
                <a16:creationId xmlns:a16="http://schemas.microsoft.com/office/drawing/2014/main" id="{314889F5-E313-B80E-1FC6-35B65E447F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7620000" cy="1143000"/>
          </a:xfrm>
        </p:spPr>
        <p:txBody>
          <a:bodyPr/>
          <a:lstStyle/>
          <a:p>
            <a:r>
              <a:rPr lang="en-US" altLang="en-US"/>
              <a:t>Standard and Prestandard C++</a:t>
            </a:r>
          </a:p>
        </p:txBody>
      </p:sp>
      <p:sp>
        <p:nvSpPr>
          <p:cNvPr id="811011" name="Rectangle 3">
            <a:extLst>
              <a:ext uri="{FF2B5EF4-FFF2-40B4-BE49-F238E27FC236}">
                <a16:creationId xmlns:a16="http://schemas.microsoft.com/office/drawing/2014/main" id="{06EDCB5C-8AC5-2A3B-361C-4A45C97E79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305800" cy="4114800"/>
          </a:xfrm>
        </p:spPr>
        <p:txBody>
          <a:bodyPr/>
          <a:lstStyle/>
          <a:p>
            <a:pPr>
              <a:buFont typeface="Times" panose="02020603050405020304" pitchFamily="18" charset="0"/>
              <a:buNone/>
            </a:pPr>
            <a:r>
              <a:rPr lang="en-US" altLang="en-US"/>
              <a:t>Older-style C++ programs:</a:t>
            </a:r>
          </a:p>
          <a:p>
            <a:pPr lvl="1">
              <a:buClr>
                <a:srgbClr val="62382F"/>
              </a:buClr>
            </a:pPr>
            <a:r>
              <a:rPr lang="en-US" altLang="en-US"/>
              <a:t>Use </a:t>
            </a:r>
            <a:r>
              <a:rPr lang="en-US" altLang="en-US">
                <a:latin typeface="Courier New" panose="02070309020205020404" pitchFamily="49" charset="0"/>
              </a:rPr>
              <a:t>.h</a:t>
            </a:r>
            <a:r>
              <a:rPr lang="en-US" altLang="en-US"/>
              <a:t> at end of header files:</a:t>
            </a:r>
          </a:p>
          <a:p>
            <a:pPr lvl="1">
              <a:buClr>
                <a:srgbClr val="62382F"/>
              </a:buClr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#include &lt;iostream.h&gt;</a:t>
            </a:r>
          </a:p>
          <a:p>
            <a:pPr lvl="1">
              <a:buClr>
                <a:srgbClr val="62382F"/>
              </a:buClr>
            </a:pPr>
            <a:r>
              <a:rPr lang="en-US" altLang="en-US"/>
              <a:t>Do not use </a:t>
            </a:r>
            <a:r>
              <a:rPr lang="en-US" altLang="en-US">
                <a:latin typeface="Courier New" panose="02070309020205020404" pitchFamily="49" charset="0"/>
              </a:rPr>
              <a:t>using namespace</a:t>
            </a:r>
            <a:r>
              <a:rPr lang="en-US" altLang="en-US"/>
              <a:t> convention</a:t>
            </a:r>
          </a:p>
          <a:p>
            <a:pPr lvl="1">
              <a:buClr>
                <a:srgbClr val="62382F"/>
              </a:buClr>
            </a:pPr>
            <a:r>
              <a:rPr lang="en-US" altLang="en-US"/>
              <a:t>May not compile with a standard C++ compiler</a:t>
            </a:r>
          </a:p>
          <a:p>
            <a:pPr lvl="1">
              <a:buFontTx/>
              <a:buNone/>
            </a:pP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303BA7E9-919A-E3B3-9353-B3227C0A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800" y="6248400"/>
            <a:ext cx="1905000" cy="457200"/>
          </a:xfrm>
        </p:spPr>
        <p:txBody>
          <a:bodyPr/>
          <a:lstStyle/>
          <a:p>
            <a:r>
              <a:rPr lang="en-US" altLang="en-US"/>
              <a:t>2-</a:t>
            </a:r>
            <a:fld id="{DD9FC197-237F-447D-ADF4-202ED6C43AD9}" type="slidenum">
              <a:rPr lang="en-US" altLang="en-US"/>
              <a:pPr/>
              <a:t>91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>
            <a:extLst>
              <a:ext uri="{FF2B5EF4-FFF2-40B4-BE49-F238E27FC236}">
                <a16:creationId xmlns:a16="http://schemas.microsoft.com/office/drawing/2014/main" id="{3CD7EE8C-F24F-4F99-BF97-971764A65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cin</a:t>
            </a:r>
            <a:r>
              <a:rPr lang="en-US" altLang="en-US"/>
              <a:t> Object</a:t>
            </a:r>
          </a:p>
        </p:txBody>
      </p:sp>
      <p:sp>
        <p:nvSpPr>
          <p:cNvPr id="723971" name="Rectangle 3">
            <a:extLst>
              <a:ext uri="{FF2B5EF4-FFF2-40B4-BE49-F238E27FC236}">
                <a16:creationId xmlns:a16="http://schemas.microsoft.com/office/drawing/2014/main" id="{E0789F76-629F-2E63-7132-250456B52B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Standard input object</a:t>
            </a:r>
          </a:p>
          <a:p>
            <a:r>
              <a:rPr lang="en-US" altLang="en-US"/>
              <a:t>Like </a:t>
            </a:r>
            <a:r>
              <a:rPr lang="en-US" altLang="en-US">
                <a:latin typeface="Courier New" panose="02070309020205020404" pitchFamily="49" charset="0"/>
              </a:rPr>
              <a:t>cout</a:t>
            </a:r>
            <a:r>
              <a:rPr lang="en-US" altLang="en-US"/>
              <a:t>, requires </a:t>
            </a:r>
            <a:r>
              <a:rPr lang="en-US" altLang="en-US">
                <a:latin typeface="Courier New" panose="02070309020205020404" pitchFamily="49" charset="0"/>
              </a:rPr>
              <a:t>iostream</a:t>
            </a:r>
            <a:r>
              <a:rPr lang="en-US" altLang="en-US"/>
              <a:t> file</a:t>
            </a:r>
          </a:p>
          <a:p>
            <a:r>
              <a:rPr lang="en-US" altLang="en-US"/>
              <a:t>Used to read input from keyboard</a:t>
            </a:r>
          </a:p>
          <a:p>
            <a:r>
              <a:rPr lang="en-US" altLang="en-US"/>
              <a:t>Information retrieved from </a:t>
            </a:r>
            <a:r>
              <a:rPr lang="en-US" altLang="en-US">
                <a:latin typeface="Courier New" panose="02070309020205020404" pitchFamily="49" charset="0"/>
              </a:rPr>
              <a:t>cin</a:t>
            </a:r>
            <a:r>
              <a:rPr lang="en-US" altLang="en-US"/>
              <a:t> with </a:t>
            </a:r>
            <a:r>
              <a:rPr lang="en-US" altLang="en-US">
                <a:latin typeface="Courier New" panose="02070309020205020404" pitchFamily="49" charset="0"/>
              </a:rPr>
              <a:t>&gt;&gt;</a:t>
            </a:r>
          </a:p>
          <a:p>
            <a:r>
              <a:rPr lang="en-US" altLang="en-US"/>
              <a:t>Input is stored in one or more variables 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D6FE04F-AF28-1507-3423-D4BE7141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7C30D0D2-6079-48E0-880A-D3F83CA42773}" type="slidenum">
              <a:rPr lang="en-US" altLang="en-US"/>
              <a:pPr/>
              <a:t>92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7DEC8-61E3-9F22-CC5D-38533462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89E45962-DDD7-477C-93E6-AE1DF7F889FA}" type="slidenum">
              <a:rPr lang="en-US" altLang="en-US"/>
              <a:pPr/>
              <a:t>93</a:t>
            </a:fld>
            <a:endParaRPr lang="en-US" altLang="en-US"/>
          </a:p>
        </p:txBody>
      </p:sp>
      <p:pic>
        <p:nvPicPr>
          <p:cNvPr id="726018" name="Picture 2">
            <a:extLst>
              <a:ext uri="{FF2B5EF4-FFF2-40B4-BE49-F238E27FC236}">
                <a16:creationId xmlns:a16="http://schemas.microsoft.com/office/drawing/2014/main" id="{0175969A-C1A6-E851-C708-97BAA18E1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527176"/>
            <a:ext cx="5765800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>
            <a:extLst>
              <a:ext uri="{FF2B5EF4-FFF2-40B4-BE49-F238E27FC236}">
                <a16:creationId xmlns:a16="http://schemas.microsoft.com/office/drawing/2014/main" id="{0D6F4A21-8431-7C83-C6A6-39BCDEB525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cin</a:t>
            </a:r>
            <a:r>
              <a:rPr lang="en-US" altLang="en-US"/>
              <a:t> Object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13B2498E-ADBF-11F2-8873-0D66E55436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943100"/>
            <a:ext cx="8088313" cy="3703638"/>
          </a:xfrm>
        </p:spPr>
        <p:txBody>
          <a:bodyPr/>
          <a:lstStyle/>
          <a:p>
            <a:r>
              <a:rPr lang="en-US" altLang="en-US" b="1">
                <a:latin typeface="Courier New" panose="02070309020205020404" pitchFamily="49" charset="0"/>
              </a:rPr>
              <a:t>cin</a:t>
            </a:r>
            <a:r>
              <a:rPr lang="en-US" altLang="en-US"/>
              <a:t> converts data to the type that matches the variable:</a:t>
            </a:r>
            <a:br>
              <a:rPr lang="en-US" altLang="en-US"/>
            </a:br>
            <a:endParaRPr lang="en-US" altLang="en-US"/>
          </a:p>
          <a:p>
            <a:pPr lvl="1"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int height;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cout &lt;&lt; "How tall is the room? ";</a:t>
            </a:r>
          </a:p>
          <a:p>
            <a:pPr lvl="1">
              <a:buFontTx/>
              <a:buNone/>
            </a:pPr>
            <a:r>
              <a:rPr lang="en-US" altLang="en-US">
                <a:latin typeface="Courier New" panose="02070309020205020404" pitchFamily="49" charset="0"/>
              </a:rPr>
              <a:t>	cin &gt;&gt; height;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69F70F5-62E0-B9EF-9A25-7A9207B1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C059A97F-8D60-4DD5-B57D-3916BEEE258B}" type="slidenum">
              <a:rPr lang="en-US" altLang="en-US"/>
              <a:pPr/>
              <a:t>94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>
            <a:extLst>
              <a:ext uri="{FF2B5EF4-FFF2-40B4-BE49-F238E27FC236}">
                <a16:creationId xmlns:a16="http://schemas.microsoft.com/office/drawing/2014/main" id="{09EC4BBD-B1F4-E4E6-29F2-8DC7CF927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Displaying a Prompt</a:t>
            </a:r>
          </a:p>
        </p:txBody>
      </p:sp>
      <p:sp>
        <p:nvSpPr>
          <p:cNvPr id="729091" name="Rectangle 3">
            <a:extLst>
              <a:ext uri="{FF2B5EF4-FFF2-40B4-BE49-F238E27FC236}">
                <a16:creationId xmlns:a16="http://schemas.microsoft.com/office/drawing/2014/main" id="{3E187A53-7D2E-0ACF-BC57-94DC827919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prompt is a message that instructs the user to enter data.</a:t>
            </a:r>
          </a:p>
          <a:p>
            <a:r>
              <a:rPr lang="en-US" altLang="en-US"/>
              <a:t>You should always use </a:t>
            </a:r>
            <a:r>
              <a:rPr lang="en-US" altLang="en-US" b="1">
                <a:latin typeface="Courier New" panose="02070309020205020404" pitchFamily="49" charset="0"/>
              </a:rPr>
              <a:t>cout</a:t>
            </a:r>
            <a:r>
              <a:rPr lang="en-US" altLang="en-US"/>
              <a:t> to display a prompt before each </a:t>
            </a:r>
            <a:r>
              <a:rPr lang="en-US" altLang="en-US" b="1">
                <a:latin typeface="Courier New" panose="02070309020205020404" pitchFamily="49" charset="0"/>
              </a:rPr>
              <a:t>cin</a:t>
            </a:r>
            <a:r>
              <a:rPr lang="en-US" altLang="en-US"/>
              <a:t> statement.</a:t>
            </a:r>
            <a:br>
              <a:rPr lang="en-US" altLang="en-US"/>
            </a:br>
            <a:br>
              <a:rPr lang="en-US" altLang="en-US"/>
            </a:br>
            <a:r>
              <a:rPr lang="en-US" altLang="en-US" sz="2800">
                <a:latin typeface="Courier New" panose="02070309020205020404" pitchFamily="49" charset="0"/>
              </a:rPr>
              <a:t>cout &lt;&lt; "How tall is the room? ";</a:t>
            </a:r>
            <a:br>
              <a:rPr lang="en-US" altLang="en-US" sz="2800">
                <a:latin typeface="Courier New" panose="02070309020205020404" pitchFamily="49" charset="0"/>
              </a:rPr>
            </a:br>
            <a:r>
              <a:rPr lang="en-US" altLang="en-US" sz="2800">
                <a:latin typeface="Courier New" panose="02070309020205020404" pitchFamily="49" charset="0"/>
              </a:rPr>
              <a:t>cin &gt;&gt; height;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BEB746B-04E9-25B9-028F-AF5E16B9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3B75BC63-C6C5-4E60-96BA-B5E25A604C70}" type="slidenum">
              <a:rPr lang="en-US" altLang="en-US"/>
              <a:pPr/>
              <a:t>95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>
            <a:extLst>
              <a:ext uri="{FF2B5EF4-FFF2-40B4-BE49-F238E27FC236}">
                <a16:creationId xmlns:a16="http://schemas.microsoft.com/office/drawing/2014/main" id="{E4B0683F-EF9C-5FA9-0CE5-9845DBD0A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latin typeface="Courier New" panose="02070309020205020404" pitchFamily="49" charset="0"/>
              </a:rPr>
              <a:t>cin</a:t>
            </a:r>
            <a:r>
              <a:rPr lang="en-US" altLang="en-US"/>
              <a:t> Object</a:t>
            </a:r>
          </a:p>
        </p:txBody>
      </p:sp>
      <p:sp>
        <p:nvSpPr>
          <p:cNvPr id="730115" name="Rectangle 3">
            <a:extLst>
              <a:ext uri="{FF2B5EF4-FFF2-40B4-BE49-F238E27FC236}">
                <a16:creationId xmlns:a16="http://schemas.microsoft.com/office/drawing/2014/main" id="{1AD7FA2C-BA1B-4A29-267E-7915A143F0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828800"/>
            <a:ext cx="8088313" cy="3703638"/>
          </a:xfrm>
        </p:spPr>
        <p:txBody>
          <a:bodyPr>
            <a:normAutofit lnSpcReduction="10000"/>
          </a:bodyPr>
          <a:lstStyle/>
          <a:p>
            <a:r>
              <a:rPr lang="en-US" altLang="en-US" sz="2800"/>
              <a:t>Can be used to input </a:t>
            </a:r>
            <a:r>
              <a:rPr lang="en-US" altLang="en-US" sz="2800">
                <a:cs typeface="Arial" panose="020B0604020202020204" pitchFamily="34" charset="0"/>
              </a:rPr>
              <a:t>more than one value:</a:t>
            </a:r>
          </a:p>
          <a:p>
            <a:pPr lvl="1">
              <a:buFontTx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Courier New" panose="02070309020205020404" pitchFamily="49" charset="0"/>
              </a:rPr>
              <a:t>cin &gt;&gt; height &gt;&gt; width;</a:t>
            </a:r>
            <a:br>
              <a:rPr lang="en-US" altLang="en-US" sz="2400">
                <a:latin typeface="Courier New" panose="02070309020205020404" pitchFamily="49" charset="0"/>
              </a:rPr>
            </a:br>
            <a:endParaRPr lang="en-US" altLang="en-US" sz="2400"/>
          </a:p>
          <a:p>
            <a:r>
              <a:rPr lang="en-US" altLang="en-US" sz="2800"/>
              <a:t>Multiple values from keyboard must be separated by spaces</a:t>
            </a:r>
            <a:br>
              <a:rPr lang="en-US" altLang="en-US" sz="2800"/>
            </a:br>
            <a:endParaRPr lang="en-US" altLang="en-US" sz="2800"/>
          </a:p>
          <a:p>
            <a:r>
              <a:rPr lang="en-US" altLang="en-US" sz="2800"/>
              <a:t>Order is important: first value entered goes to first variable, etc.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936F8DB-D518-7379-8D2E-76134178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BBB78D1C-A80C-432F-B7D5-9C80587E28C6}" type="slidenum">
              <a:rPr lang="en-US" altLang="en-US"/>
              <a:pPr/>
              <a:t>96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E71D8F-0A2F-C9E6-3B32-22F2A472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374A2C85-4E09-4E6C-902C-6B806C5B9D3C}" type="slidenum">
              <a:rPr lang="en-US" altLang="en-US"/>
              <a:pPr/>
              <a:t>97</a:t>
            </a:fld>
            <a:endParaRPr lang="en-US" altLang="en-US"/>
          </a:p>
        </p:txBody>
      </p:sp>
      <p:pic>
        <p:nvPicPr>
          <p:cNvPr id="732162" name="Picture 2">
            <a:extLst>
              <a:ext uri="{FF2B5EF4-FFF2-40B4-BE49-F238E27FC236}">
                <a16:creationId xmlns:a16="http://schemas.microsoft.com/office/drawing/2014/main" id="{2515785F-D02C-FA1B-B7E5-FFF391073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16064"/>
            <a:ext cx="6096000" cy="482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>
            <a:extLst>
              <a:ext uri="{FF2B5EF4-FFF2-40B4-BE49-F238E27FC236}">
                <a16:creationId xmlns:a16="http://schemas.microsoft.com/office/drawing/2014/main" id="{7A03584D-BE98-F4E2-A4CE-31C0FEE121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Reading Strings with </a:t>
            </a:r>
            <a:r>
              <a:rPr lang="en-US" altLang="en-US">
                <a:latin typeface="Courier New" panose="02070309020205020404" pitchFamily="49" charset="0"/>
              </a:rPr>
              <a:t>cin</a:t>
            </a:r>
            <a:endParaRPr lang="en-US" altLang="en-US"/>
          </a:p>
        </p:txBody>
      </p:sp>
      <p:sp>
        <p:nvSpPr>
          <p:cNvPr id="733187" name="Rectangle 3">
            <a:extLst>
              <a:ext uri="{FF2B5EF4-FFF2-40B4-BE49-F238E27FC236}">
                <a16:creationId xmlns:a16="http://schemas.microsoft.com/office/drawing/2014/main" id="{D3738FCC-6E1D-5C84-D1AE-BF2A592598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1" y="1828800"/>
            <a:ext cx="8088313" cy="37036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Can be used to read in a string</a:t>
            </a:r>
          </a:p>
          <a:p>
            <a:pPr>
              <a:lnSpc>
                <a:spcPct val="90000"/>
              </a:lnSpc>
            </a:pPr>
            <a:r>
              <a:rPr lang="en-US" altLang="en-US"/>
              <a:t>Must first declare an array to hold characters in string: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char myName[21];</a:t>
            </a:r>
          </a:p>
          <a:p>
            <a:pPr>
              <a:lnSpc>
                <a:spcPct val="90000"/>
              </a:lnSpc>
            </a:pPr>
            <a:r>
              <a:rPr lang="en-US" altLang="en-US"/>
              <a:t> </a:t>
            </a:r>
            <a:r>
              <a:rPr lang="en-US" altLang="en-US">
                <a:latin typeface="Courier New" panose="02070309020205020404" pitchFamily="49" charset="0"/>
              </a:rPr>
              <a:t>nyName</a:t>
            </a:r>
            <a:r>
              <a:rPr lang="en-US" altLang="en-US"/>
              <a:t> is name of array, </a:t>
            </a:r>
            <a:r>
              <a:rPr lang="en-US" altLang="en-US">
                <a:latin typeface="Courier New" panose="02070309020205020404" pitchFamily="49" charset="0"/>
              </a:rPr>
              <a:t>21</a:t>
            </a:r>
            <a:r>
              <a:rPr lang="en-US" altLang="en-US"/>
              <a:t> is the number of characters that can be stored (the size of the array), including the NULL character at the end</a:t>
            </a:r>
          </a:p>
          <a:p>
            <a:pPr>
              <a:lnSpc>
                <a:spcPct val="90000"/>
              </a:lnSpc>
            </a:pPr>
            <a:r>
              <a:rPr lang="en-US" altLang="en-US"/>
              <a:t>Can be used with </a:t>
            </a:r>
            <a:r>
              <a:rPr lang="en-US" altLang="en-US">
                <a:latin typeface="Courier New" panose="02070309020205020404" pitchFamily="49" charset="0"/>
              </a:rPr>
              <a:t>cin</a:t>
            </a:r>
            <a:r>
              <a:rPr lang="en-US" altLang="en-US"/>
              <a:t> to assign a value: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latin typeface="Courier New" panose="02070309020205020404" pitchFamily="49" charset="0"/>
              </a:rPr>
              <a:t>cin &gt;&gt; myName;</a:t>
            </a:r>
            <a:endParaRPr lang="en-US" alt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7DF48F2-6358-4295-C7BE-889485F3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68984ED2-BBCC-4BDF-9C61-E553DE5C2DA1}" type="slidenum">
              <a:rPr lang="en-US" altLang="en-US"/>
              <a:pPr/>
              <a:t>98</a:t>
            </a:fld>
            <a:endParaRPr lang="en-US" altLang="en-US"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73516-A94A-8CB2-F405-BE2F80BB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BB21B6CA-BE2D-4253-9A9E-CD2145C3D68F}" type="slidenum">
              <a:rPr lang="en-US" altLang="en-US"/>
              <a:pPr/>
              <a:t>99</a:t>
            </a:fld>
            <a:endParaRPr lang="en-US" altLang="en-US"/>
          </a:p>
        </p:txBody>
      </p:sp>
      <p:pic>
        <p:nvPicPr>
          <p:cNvPr id="735234" name="Picture 2">
            <a:extLst>
              <a:ext uri="{FF2B5EF4-FFF2-40B4-BE49-F238E27FC236}">
                <a16:creationId xmlns:a16="http://schemas.microsoft.com/office/drawing/2014/main" id="{C89113A7-48FF-7B64-366F-54BB72D6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76401"/>
            <a:ext cx="6934200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603</TotalTime>
  <Words>9826</Words>
  <Application>Microsoft Office PowerPoint</Application>
  <PresentationFormat>Widescreen</PresentationFormat>
  <Paragraphs>1555</Paragraphs>
  <Slides>264</Slides>
  <Notes>127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264</vt:i4>
      </vt:variant>
    </vt:vector>
  </HeadingPairs>
  <TitlesOfParts>
    <vt:vector size="274" baseType="lpstr">
      <vt:lpstr>Aptos</vt:lpstr>
      <vt:lpstr>Arial</vt:lpstr>
      <vt:lpstr>Calibri</vt:lpstr>
      <vt:lpstr>Century Gothic</vt:lpstr>
      <vt:lpstr>Courier New</vt:lpstr>
      <vt:lpstr>Times</vt:lpstr>
      <vt:lpstr>Times New Roman</vt:lpstr>
      <vt:lpstr>Wingdings 3</vt:lpstr>
      <vt:lpstr>Ion</vt:lpstr>
      <vt:lpstr>Microsoft Equation 3.0</vt:lpstr>
      <vt:lpstr>PowerPoint Presentation</vt:lpstr>
      <vt:lpstr>Difference between C and C++</vt:lpstr>
      <vt:lpstr>PowerPoint Presentation</vt:lpstr>
      <vt:lpstr>SIMPLE CODE DIFFERENCE OF C &amp; C++</vt:lpstr>
      <vt:lpstr>Why Program?</vt:lpstr>
      <vt:lpstr>Main Hardware Component Categories:</vt:lpstr>
      <vt:lpstr>Main Hardware Component Categories</vt:lpstr>
      <vt:lpstr>Secondary Storage</vt:lpstr>
      <vt:lpstr>Input Devices</vt:lpstr>
      <vt:lpstr>Output Devices</vt:lpstr>
      <vt:lpstr>Software – Programs That Run  on a Computer</vt:lpstr>
      <vt:lpstr>Programs and                          Programming Languages</vt:lpstr>
      <vt:lpstr>Example Algorithm for                 Calculating Gross Pay</vt:lpstr>
      <vt:lpstr>Machine Language</vt:lpstr>
      <vt:lpstr>Programs and  Programming Languages</vt:lpstr>
      <vt:lpstr>From a High-level Program to an Executable File</vt:lpstr>
      <vt:lpstr>From a High-level Program to an Executable File</vt:lpstr>
      <vt:lpstr>Integrated Development Environments (IDEs)</vt:lpstr>
      <vt:lpstr>Integrated Development Environments (IDEs)</vt:lpstr>
      <vt:lpstr>What Is a Program Made Of?</vt:lpstr>
      <vt:lpstr>Program 1-1</vt:lpstr>
      <vt:lpstr>Key Words</vt:lpstr>
      <vt:lpstr>Key Words</vt:lpstr>
      <vt:lpstr>Programmer-Defined Identifiers</vt:lpstr>
      <vt:lpstr>Programmer-Defined Identifiers</vt:lpstr>
      <vt:lpstr>Operators</vt:lpstr>
      <vt:lpstr>Operators</vt:lpstr>
      <vt:lpstr>Punctuation</vt:lpstr>
      <vt:lpstr>Punctuation</vt:lpstr>
      <vt:lpstr>Syntax</vt:lpstr>
      <vt:lpstr>Variables</vt:lpstr>
      <vt:lpstr>Variable Definitions</vt:lpstr>
      <vt:lpstr>Variable Definitions</vt:lpstr>
      <vt:lpstr>Variable Definitions</vt:lpstr>
      <vt:lpstr>Input, Processing, and Output</vt:lpstr>
      <vt:lpstr>The Programming Process</vt:lpstr>
      <vt:lpstr>Procedural and Object-Oriented Programming</vt:lpstr>
      <vt:lpstr>Parts of a C++ Program</vt:lpstr>
      <vt:lpstr>Special Characters</vt:lpstr>
      <vt:lpstr>The cout Object</vt:lpstr>
      <vt:lpstr>The cout Object</vt:lpstr>
      <vt:lpstr>The cout Object</vt:lpstr>
      <vt:lpstr>The endl Manipulator</vt:lpstr>
      <vt:lpstr>The endl Manipulator</vt:lpstr>
      <vt:lpstr>The endl Manipulator</vt:lpstr>
      <vt:lpstr>The \n Escape Sequence</vt:lpstr>
      <vt:lpstr>The \n Escape Sequence</vt:lpstr>
      <vt:lpstr>The #include Directive</vt:lpstr>
      <vt:lpstr>Variables and  Literals</vt:lpstr>
      <vt:lpstr>PowerPoint Presentation</vt:lpstr>
      <vt:lpstr>Literals</vt:lpstr>
      <vt:lpstr>PowerPoint Presentation</vt:lpstr>
      <vt:lpstr>PowerPoint Presentation</vt:lpstr>
      <vt:lpstr>PowerPoint Presentation</vt:lpstr>
      <vt:lpstr>Identifiers</vt:lpstr>
      <vt:lpstr>C++ Key Words</vt:lpstr>
      <vt:lpstr>Variable Names</vt:lpstr>
      <vt:lpstr>Identifier Rules</vt:lpstr>
      <vt:lpstr>Valid and Invalid Identifiers</vt:lpstr>
      <vt:lpstr>Integer Data Types</vt:lpstr>
      <vt:lpstr>Defining Variables</vt:lpstr>
      <vt:lpstr>Integer Literals</vt:lpstr>
      <vt:lpstr>PowerPoint Presentation</vt:lpstr>
      <vt:lpstr>Integer Literals</vt:lpstr>
      <vt:lpstr>The char Data Type</vt:lpstr>
      <vt:lpstr>Character Literals</vt:lpstr>
      <vt:lpstr>PowerPoint Presentation</vt:lpstr>
      <vt:lpstr>Character Strings</vt:lpstr>
      <vt:lpstr>Floating-Point Data Types</vt:lpstr>
      <vt:lpstr>Floating-Point Data Types</vt:lpstr>
      <vt:lpstr>Floating-point Literals</vt:lpstr>
      <vt:lpstr>The bool Data Type</vt:lpstr>
      <vt:lpstr>PowerPoint Presentation</vt:lpstr>
      <vt:lpstr>Determining the Size of a Data Type</vt:lpstr>
      <vt:lpstr>Variable Assignments and Initialization</vt:lpstr>
      <vt:lpstr>Assignment</vt:lpstr>
      <vt:lpstr>Variable Initialization</vt:lpstr>
      <vt:lpstr>PowerPoint Presentation</vt:lpstr>
      <vt:lpstr>Scope</vt:lpstr>
      <vt:lpstr>PowerPoint Presentation</vt:lpstr>
      <vt:lpstr>Arithmetic Operators</vt:lpstr>
      <vt:lpstr>Binary Arithmetic Operators</vt:lpstr>
      <vt:lpstr>PowerPoint Presentation</vt:lpstr>
      <vt:lpstr>A Closer Look at the / Operator</vt:lpstr>
      <vt:lpstr>A Closer Look at the % Operator</vt:lpstr>
      <vt:lpstr>Comments</vt:lpstr>
      <vt:lpstr>Single-Line Comments</vt:lpstr>
      <vt:lpstr>Multi-Line Comments</vt:lpstr>
      <vt:lpstr>Programming Style</vt:lpstr>
      <vt:lpstr>Programming Style</vt:lpstr>
      <vt:lpstr>Standard and Prestandard C++</vt:lpstr>
      <vt:lpstr>The cin Object</vt:lpstr>
      <vt:lpstr>PowerPoint Presentation</vt:lpstr>
      <vt:lpstr>The cin Object</vt:lpstr>
      <vt:lpstr>Displaying a Prompt</vt:lpstr>
      <vt:lpstr>The cin Object</vt:lpstr>
      <vt:lpstr>PowerPoint Presentation</vt:lpstr>
      <vt:lpstr>Reading Strings with cin</vt:lpstr>
      <vt:lpstr>PowerPoint Presentation</vt:lpstr>
      <vt:lpstr>Mathematical Expressions</vt:lpstr>
      <vt:lpstr>Order of Operations</vt:lpstr>
      <vt:lpstr>Order of Operations</vt:lpstr>
      <vt:lpstr>Associativity of Operators</vt:lpstr>
      <vt:lpstr>Grouping with Parentheses</vt:lpstr>
      <vt:lpstr>Algebraic Expressions</vt:lpstr>
      <vt:lpstr>Algebraic Expressions</vt:lpstr>
      <vt:lpstr>When You Mix Apples and Oranges: Type Conversion</vt:lpstr>
      <vt:lpstr>Hierarchy of Types</vt:lpstr>
      <vt:lpstr>C-Style and Prestandard Type Cast Expressions</vt:lpstr>
      <vt:lpstr>Named Constants</vt:lpstr>
      <vt:lpstr>PowerPoint Presentation</vt:lpstr>
      <vt:lpstr>Constants and Array Sizes</vt:lpstr>
      <vt:lpstr>const vs. #define</vt:lpstr>
      <vt:lpstr>Multiple Assignment and           Combined Assignment</vt:lpstr>
      <vt:lpstr>Combined Assignment</vt:lpstr>
      <vt:lpstr>Other Similar Statements</vt:lpstr>
      <vt:lpstr>Combined Assignment</vt:lpstr>
      <vt:lpstr>Combined Assignment Operators</vt:lpstr>
      <vt:lpstr>Formatting Output</vt:lpstr>
      <vt:lpstr>Stream Manipulators</vt:lpstr>
      <vt:lpstr>PowerPoint Presentation</vt:lpstr>
      <vt:lpstr>PowerPoint Presentation</vt:lpstr>
      <vt:lpstr>Stream Manipulators</vt:lpstr>
      <vt:lpstr>PowerPoint Presentation</vt:lpstr>
      <vt:lpstr>PowerPoint Presentation</vt:lpstr>
      <vt:lpstr>Stream Manipulators</vt:lpstr>
      <vt:lpstr>Formatted Input</vt:lpstr>
      <vt:lpstr>Formatted Input</vt:lpstr>
      <vt:lpstr>PowerPoint Presentation</vt:lpstr>
      <vt:lpstr>Formatted Input</vt:lpstr>
      <vt:lpstr>Formatted Input</vt:lpstr>
      <vt:lpstr>More About Member Functions</vt:lpstr>
      <vt:lpstr>More Mathematical Library Functions</vt:lpstr>
      <vt:lpstr>More Mathematical Library Functions</vt:lpstr>
      <vt:lpstr>Hand Tracing a Program</vt:lpstr>
      <vt:lpstr>PowerPoint Presentation</vt:lpstr>
      <vt:lpstr>Introduction to File Input and Output</vt:lpstr>
      <vt:lpstr>Files: What is Needed</vt:lpstr>
      <vt:lpstr>Opening Files</vt:lpstr>
      <vt:lpstr>Using Files</vt:lpstr>
      <vt:lpstr>PowerPoint Presentation</vt:lpstr>
      <vt:lpstr>PowerPoint Presentation</vt:lpstr>
      <vt:lpstr>PowerPoint Presentation</vt:lpstr>
      <vt:lpstr>PowerPoint Presentation</vt:lpstr>
      <vt:lpstr>Relational Expressions</vt:lpstr>
      <vt:lpstr>Relational Expressions</vt:lpstr>
      <vt:lpstr>The if Statement</vt:lpstr>
      <vt:lpstr>PowerPoint Presentation</vt:lpstr>
      <vt:lpstr>Flowchart for Evaluating a Decision</vt:lpstr>
      <vt:lpstr>The if Statement</vt:lpstr>
      <vt:lpstr>if statement – what happens</vt:lpstr>
      <vt:lpstr>PowerPoint Presentation</vt:lpstr>
      <vt:lpstr>PowerPoint Presentation</vt:lpstr>
      <vt:lpstr>Flowchart for Lines 21 and 22</vt:lpstr>
      <vt:lpstr>if statement notes</vt:lpstr>
      <vt:lpstr>Flags</vt:lpstr>
      <vt:lpstr>Expanding the if Statement</vt:lpstr>
      <vt:lpstr>The if/else Statement</vt:lpstr>
      <vt:lpstr>The if/else Statement</vt:lpstr>
      <vt:lpstr>if/else – what happens</vt:lpstr>
      <vt:lpstr>PowerPoint Presentation</vt:lpstr>
      <vt:lpstr>Flowchart for Lines 14 through 18</vt:lpstr>
      <vt:lpstr>PowerPoint Presentation</vt:lpstr>
      <vt:lpstr>PowerPoint Presentation</vt:lpstr>
      <vt:lpstr>Nested if Statements</vt:lpstr>
      <vt:lpstr>Flowchart for a Nested if Statement</vt:lpstr>
      <vt:lpstr>Nested if Statements</vt:lpstr>
      <vt:lpstr>Nested if Statements</vt:lpstr>
      <vt:lpstr>Use Proper Indentation!</vt:lpstr>
      <vt:lpstr>The if/else if Statement</vt:lpstr>
      <vt:lpstr>if/else if format</vt:lpstr>
      <vt:lpstr>From Program 4-13</vt:lpstr>
      <vt:lpstr>Using a Trailing else to Catch Errors</vt:lpstr>
      <vt:lpstr>Menus</vt:lpstr>
      <vt:lpstr>Menu-driven program organization</vt:lpstr>
      <vt:lpstr>Logical Operators</vt:lpstr>
      <vt:lpstr>Logical Operators - examples</vt:lpstr>
      <vt:lpstr>The &amp;&amp; Operator in Program 4-16</vt:lpstr>
      <vt:lpstr>The || Operator in Program 4-17</vt:lpstr>
      <vt:lpstr>The ! Operator in Program 4-18</vt:lpstr>
      <vt:lpstr>Logical Operators - notes</vt:lpstr>
      <vt:lpstr>Checking Numeric Ranges with Logical Operators</vt:lpstr>
      <vt:lpstr>Validating User Input</vt:lpstr>
      <vt:lpstr>PowerPoint Presentation</vt:lpstr>
      <vt:lpstr>More About                                      Variable Definitions and Scope</vt:lpstr>
      <vt:lpstr>PowerPoint Presentation</vt:lpstr>
      <vt:lpstr>Still  More About                             Variable Definitions and Scope</vt:lpstr>
      <vt:lpstr>Comparing Strings</vt:lpstr>
      <vt:lpstr>Comparing Strings</vt:lpstr>
      <vt:lpstr>PowerPoint Presentation</vt:lpstr>
      <vt:lpstr>PowerPoint Presentation</vt:lpstr>
      <vt:lpstr>The Conditional Operator</vt:lpstr>
      <vt:lpstr>The Conditional Operator</vt:lpstr>
      <vt:lpstr>PowerPoint Presentation</vt:lpstr>
      <vt:lpstr>4.15</vt:lpstr>
      <vt:lpstr>The switch Statement</vt:lpstr>
      <vt:lpstr>switch statement format</vt:lpstr>
      <vt:lpstr>PowerPoint Presentation</vt:lpstr>
      <vt:lpstr>switch statement requirements</vt:lpstr>
      <vt:lpstr>switch statement – how it works</vt:lpstr>
      <vt:lpstr>break statement</vt:lpstr>
      <vt:lpstr>PowerPoint Presentation</vt:lpstr>
      <vt:lpstr>PowerPoint Presentation</vt:lpstr>
      <vt:lpstr>Using switch with a menu</vt:lpstr>
      <vt:lpstr>Testing for File Open Errors</vt:lpstr>
      <vt:lpstr>The Increment and                  Decrement Operators</vt:lpstr>
      <vt:lpstr>The Increment and                  Decrement Operators</vt:lpstr>
      <vt:lpstr>PowerPoint Presentation</vt:lpstr>
      <vt:lpstr>PowerPoint Presentation</vt:lpstr>
      <vt:lpstr>Prefix vs. Postfix</vt:lpstr>
      <vt:lpstr>Prefix vs. Postfix - Examples</vt:lpstr>
      <vt:lpstr>Notes on Increment, Decrement</vt:lpstr>
      <vt:lpstr>Introduction to Loops:  The while Loop</vt:lpstr>
      <vt:lpstr>while Loop – How It Works</vt:lpstr>
      <vt:lpstr>The Logic of a while Loop</vt:lpstr>
      <vt:lpstr>PowerPoint Presentation</vt:lpstr>
      <vt:lpstr>How the Loop in Lines                                       9 through 13 Works </vt:lpstr>
      <vt:lpstr>Flowchart of the Loop</vt:lpstr>
      <vt:lpstr>while is a Pretest Loop</vt:lpstr>
      <vt:lpstr>Watch Out for Infinite Loops</vt:lpstr>
      <vt:lpstr>An Infinite Loop</vt:lpstr>
      <vt:lpstr>Using the while Loop for                 Input Validation</vt:lpstr>
      <vt:lpstr>Using the while Loop for                 Input Validation</vt:lpstr>
      <vt:lpstr>Input Validation Example</vt:lpstr>
      <vt:lpstr>Flowchart</vt:lpstr>
      <vt:lpstr>Input Validation Example from Program 5-5</vt:lpstr>
      <vt:lpstr>Counters</vt:lpstr>
      <vt:lpstr>PowerPoint Presentation</vt:lpstr>
      <vt:lpstr>PowerPoint Presentation</vt:lpstr>
      <vt:lpstr>The do-while Loop</vt:lpstr>
      <vt:lpstr>The Logic of a do-while Loop</vt:lpstr>
      <vt:lpstr>do-while Example</vt:lpstr>
      <vt:lpstr>PowerPoint Presentation</vt:lpstr>
      <vt:lpstr>PowerPoint Presentation</vt:lpstr>
      <vt:lpstr>do-while Loop Notes</vt:lpstr>
      <vt:lpstr>The for Loop</vt:lpstr>
      <vt:lpstr>for Loop - Mechanics</vt:lpstr>
      <vt:lpstr>for Loop - Example</vt:lpstr>
      <vt:lpstr>A Closer Look                                           at the Previous Example</vt:lpstr>
      <vt:lpstr>Flowchart for the Previous Example</vt:lpstr>
      <vt:lpstr>PowerPoint Presentation</vt:lpstr>
      <vt:lpstr>PowerPoint Presentation</vt:lpstr>
      <vt:lpstr>A Closer Look at Lines 13 through 14 in Program 5-9</vt:lpstr>
      <vt:lpstr>Flowchart for Lines 13 through 14 in Program 5-9</vt:lpstr>
      <vt:lpstr>When to Use the for Loop</vt:lpstr>
      <vt:lpstr>The for Loop is a Pretest Loop</vt:lpstr>
      <vt:lpstr>for Loop - Modifications</vt:lpstr>
      <vt:lpstr>for Loop - Modifications</vt:lpstr>
      <vt:lpstr>for Loop - Modifications</vt:lpstr>
      <vt:lpstr>for Loop - Modifications</vt:lpstr>
      <vt:lpstr>Keeping a Running Total</vt:lpstr>
      <vt:lpstr>PowerPoint Presentation</vt:lpstr>
      <vt:lpstr>PowerPoint Presentation</vt:lpstr>
      <vt:lpstr>Sentinels</vt:lpstr>
      <vt:lpstr>PowerPoint Presentation</vt:lpstr>
      <vt:lpstr>PowerPoint Presentation</vt:lpstr>
      <vt:lpstr>Using a Loop to Read                              Data from a File</vt:lpstr>
      <vt:lpstr>PowerPoint Presentation</vt:lpstr>
      <vt:lpstr>Deciding Which Loop to Use</vt:lpstr>
      <vt:lpstr>Nested Loops</vt:lpstr>
      <vt:lpstr>Lines from Program 5-16</vt:lpstr>
      <vt:lpstr>Nested Loops - Notes</vt:lpstr>
      <vt:lpstr>Breaking Out of a Loop</vt:lpstr>
      <vt:lpstr>The continue Statement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chiragsharma1510</dc:creator>
  <cp:lastModifiedBy>chiragsharma1510</cp:lastModifiedBy>
  <cp:revision>6</cp:revision>
  <dcterms:created xsi:type="dcterms:W3CDTF">2024-06-08T02:50:43Z</dcterms:created>
  <dcterms:modified xsi:type="dcterms:W3CDTF">2024-06-08T13:01:02Z</dcterms:modified>
</cp:coreProperties>
</file>